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Semi-Bold" charset="1" panose="00000700000000000000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1.jpe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7822329" y="3715968"/>
            <a:ext cx="14138130" cy="7069065"/>
          </a:xfrm>
          <a:custGeom>
            <a:avLst/>
            <a:gdLst/>
            <a:ahLst/>
            <a:cxnLst/>
            <a:rect r="r" b="b" t="t" l="l"/>
            <a:pathLst>
              <a:path h="7069065" w="14138130">
                <a:moveTo>
                  <a:pt x="0" y="0"/>
                </a:moveTo>
                <a:lnTo>
                  <a:pt x="14138129" y="0"/>
                </a:lnTo>
                <a:lnTo>
                  <a:pt x="14138129" y="7069065"/>
                </a:lnTo>
                <a:lnTo>
                  <a:pt x="0" y="7069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16430"/>
            <a:ext cx="1322230" cy="1322230"/>
          </a:xfrm>
          <a:custGeom>
            <a:avLst/>
            <a:gdLst/>
            <a:ahLst/>
            <a:cxnLst/>
            <a:rect r="r" b="b" t="t" l="l"/>
            <a:pathLst>
              <a:path h="1322230" w="1322230">
                <a:moveTo>
                  <a:pt x="0" y="0"/>
                </a:moveTo>
                <a:lnTo>
                  <a:pt x="1322230" y="0"/>
                </a:lnTo>
                <a:lnTo>
                  <a:pt x="1322230" y="1322230"/>
                </a:lnTo>
                <a:lnTo>
                  <a:pt x="0" y="1322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88816"/>
            <a:ext cx="8295837" cy="201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54"/>
              </a:lnSpc>
              <a:spcBef>
                <a:spcPct val="0"/>
              </a:spcBef>
            </a:pPr>
            <a:r>
              <a:rPr lang="en-US" b="true" sz="11181">
                <a:solidFill>
                  <a:srgbClr val="0A99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Eye Can 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907814"/>
            <a:ext cx="4594175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31"/>
              </a:lnSpc>
              <a:spcBef>
                <a:spcPct val="0"/>
              </a:spcBef>
            </a:pPr>
            <a:r>
              <a:rPr lang="en-US" sz="19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NAME: </a:t>
            </a:r>
            <a:r>
              <a:rPr lang="en-US" b="true" sz="19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PSYDUCK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461739"/>
            <a:ext cx="7923811" cy="87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1"/>
              </a:lnSpc>
              <a:spcBef>
                <a:spcPct val="0"/>
              </a:spcBef>
            </a:pPr>
            <a:r>
              <a:rPr lang="en-US" sz="24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Enhancing Independence through Real-Time Recognition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940091" y="610911"/>
            <a:ext cx="6087450" cy="12045065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58" r="0" b="-15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01233" y="3160181"/>
            <a:ext cx="2489558" cy="1643422"/>
            <a:chOff x="0" y="0"/>
            <a:chExt cx="655686" cy="432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5686" cy="432835"/>
            </a:xfrm>
            <a:custGeom>
              <a:avLst/>
              <a:gdLst/>
              <a:ahLst/>
              <a:cxnLst/>
              <a:rect r="r" b="b" t="t" l="l"/>
              <a:pathLst>
                <a:path h="432835" w="655686">
                  <a:moveTo>
                    <a:pt x="77744" y="0"/>
                  </a:moveTo>
                  <a:lnTo>
                    <a:pt x="577942" y="0"/>
                  </a:lnTo>
                  <a:cubicBezTo>
                    <a:pt x="620879" y="0"/>
                    <a:pt x="655686" y="34807"/>
                    <a:pt x="655686" y="77744"/>
                  </a:cubicBezTo>
                  <a:lnTo>
                    <a:pt x="655686" y="355091"/>
                  </a:lnTo>
                  <a:cubicBezTo>
                    <a:pt x="655686" y="375710"/>
                    <a:pt x="647495" y="395485"/>
                    <a:pt x="632915" y="410065"/>
                  </a:cubicBezTo>
                  <a:cubicBezTo>
                    <a:pt x="618336" y="424644"/>
                    <a:pt x="598561" y="432835"/>
                    <a:pt x="577942" y="432835"/>
                  </a:cubicBezTo>
                  <a:lnTo>
                    <a:pt x="77744" y="432835"/>
                  </a:lnTo>
                  <a:cubicBezTo>
                    <a:pt x="57125" y="432835"/>
                    <a:pt x="37350" y="424644"/>
                    <a:pt x="22771" y="410065"/>
                  </a:cubicBezTo>
                  <a:cubicBezTo>
                    <a:pt x="8191" y="395485"/>
                    <a:pt x="0" y="375710"/>
                    <a:pt x="0" y="355091"/>
                  </a:cubicBezTo>
                  <a:lnTo>
                    <a:pt x="0" y="77744"/>
                  </a:lnTo>
                  <a:cubicBezTo>
                    <a:pt x="0" y="57125"/>
                    <a:pt x="8191" y="37350"/>
                    <a:pt x="22771" y="22771"/>
                  </a:cubicBezTo>
                  <a:cubicBezTo>
                    <a:pt x="37350" y="8191"/>
                    <a:pt x="57125" y="0"/>
                    <a:pt x="77744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55686" cy="48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18917" y="5675406"/>
            <a:ext cx="807124" cy="8071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14885929" y="9026117"/>
            <a:ext cx="2521767" cy="1260883"/>
          </a:xfrm>
          <a:custGeom>
            <a:avLst/>
            <a:gdLst/>
            <a:ahLst/>
            <a:cxnLst/>
            <a:rect r="r" b="b" t="t" l="l"/>
            <a:pathLst>
              <a:path h="1260883" w="2521767">
                <a:moveTo>
                  <a:pt x="0" y="0"/>
                </a:moveTo>
                <a:lnTo>
                  <a:pt x="2521767" y="0"/>
                </a:lnTo>
                <a:lnTo>
                  <a:pt x="2521767" y="1260883"/>
                </a:lnTo>
                <a:lnTo>
                  <a:pt x="0" y="1260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57613" y="8797972"/>
            <a:ext cx="627320" cy="627320"/>
          </a:xfrm>
          <a:custGeom>
            <a:avLst/>
            <a:gdLst/>
            <a:ahLst/>
            <a:cxnLst/>
            <a:rect r="r" b="b" t="t" l="l"/>
            <a:pathLst>
              <a:path h="627320" w="627320">
                <a:moveTo>
                  <a:pt x="0" y="0"/>
                </a:moveTo>
                <a:lnTo>
                  <a:pt x="627321" y="0"/>
                </a:lnTo>
                <a:lnTo>
                  <a:pt x="627321" y="627320"/>
                </a:lnTo>
                <a:lnTo>
                  <a:pt x="0" y="627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12804" y="641236"/>
            <a:ext cx="4128380" cy="9004527"/>
            <a:chOff x="0" y="0"/>
            <a:chExt cx="11432745" cy="249362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32745" cy="24936287"/>
            </a:xfrm>
            <a:custGeom>
              <a:avLst/>
              <a:gdLst/>
              <a:ahLst/>
              <a:cxnLst/>
              <a:rect r="r" b="b" t="t" l="l"/>
              <a:pathLst>
                <a:path h="24936287" w="11432745">
                  <a:moveTo>
                    <a:pt x="11432745" y="417693"/>
                  </a:moveTo>
                  <a:lnTo>
                    <a:pt x="11432745" y="24518595"/>
                  </a:lnTo>
                  <a:cubicBezTo>
                    <a:pt x="11432745" y="24749371"/>
                    <a:pt x="11310055" y="24936287"/>
                    <a:pt x="11158579" y="24936287"/>
                  </a:cubicBezTo>
                  <a:lnTo>
                    <a:pt x="274167" y="24936287"/>
                  </a:lnTo>
                  <a:cubicBezTo>
                    <a:pt x="122690" y="24936287"/>
                    <a:pt x="0" y="24749371"/>
                    <a:pt x="0" y="24518595"/>
                  </a:cubicBezTo>
                  <a:lnTo>
                    <a:pt x="0" y="417693"/>
                  </a:lnTo>
                  <a:cubicBezTo>
                    <a:pt x="0" y="186918"/>
                    <a:pt x="122690" y="0"/>
                    <a:pt x="274167" y="0"/>
                  </a:cubicBezTo>
                  <a:lnTo>
                    <a:pt x="11158579" y="0"/>
                  </a:lnTo>
                  <a:cubicBezTo>
                    <a:pt x="11310055" y="0"/>
                    <a:pt x="11432745" y="186918"/>
                    <a:pt x="11432745" y="417693"/>
                  </a:cubicBezTo>
                  <a:close/>
                </a:path>
              </a:pathLst>
            </a:custGeom>
            <a:blipFill>
              <a:blip r:embed="rId8"/>
              <a:stretch>
                <a:fillRect l="-302" t="0" r="-302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218917" y="819150"/>
            <a:ext cx="11049915" cy="266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</a:pPr>
            <a:r>
              <a:rPr lang="en-US" sz="7485" b="true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Location</a:t>
            </a:r>
          </a:p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b="true" sz="7485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46414" y="5854648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38989" y="5694690"/>
            <a:ext cx="5915113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1400FF"/>
                </a:solidFill>
                <a:latin typeface="Poppins"/>
                <a:ea typeface="Poppins"/>
                <a:cs typeface="Poppins"/>
                <a:sym typeface="Poppins"/>
              </a:rPr>
              <a:t>The app provides users with real-time information about their current location.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18917" y="3535456"/>
            <a:ext cx="9885897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Know Where You Are?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6813" y="8199899"/>
            <a:ext cx="1066005" cy="1058401"/>
            <a:chOff x="0" y="0"/>
            <a:chExt cx="289003" cy="286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9144000" y="5057413"/>
            <a:ext cx="11109936" cy="5554968"/>
          </a:xfrm>
          <a:custGeom>
            <a:avLst/>
            <a:gdLst/>
            <a:ahLst/>
            <a:cxnLst/>
            <a:rect r="r" b="b" t="t" l="l"/>
            <a:pathLst>
              <a:path h="5554968" w="11109936">
                <a:moveTo>
                  <a:pt x="0" y="0"/>
                </a:moveTo>
                <a:lnTo>
                  <a:pt x="11109936" y="0"/>
                </a:lnTo>
                <a:lnTo>
                  <a:pt x="11109936" y="5554967"/>
                </a:lnTo>
                <a:lnTo>
                  <a:pt x="0" y="5554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73464" y="4453352"/>
            <a:ext cx="2023845" cy="2023845"/>
          </a:xfrm>
          <a:custGeom>
            <a:avLst/>
            <a:gdLst/>
            <a:ahLst/>
            <a:cxnLst/>
            <a:rect r="r" b="b" t="t" l="l"/>
            <a:pathLst>
              <a:path h="2023845" w="2023845">
                <a:moveTo>
                  <a:pt x="0" y="0"/>
                </a:moveTo>
                <a:lnTo>
                  <a:pt x="2023846" y="0"/>
                </a:lnTo>
                <a:lnTo>
                  <a:pt x="2023846" y="2023846"/>
                </a:lnTo>
                <a:lnTo>
                  <a:pt x="0" y="2023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19150"/>
            <a:ext cx="13966537" cy="13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b="true" sz="74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Fall Detection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303800" y="794737"/>
            <a:ext cx="3955500" cy="8697526"/>
            <a:chOff x="0" y="0"/>
            <a:chExt cx="11432745" cy="251388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32745" cy="25138821"/>
            </a:xfrm>
            <a:custGeom>
              <a:avLst/>
              <a:gdLst/>
              <a:ahLst/>
              <a:cxnLst/>
              <a:rect r="r" b="b" t="t" l="l"/>
              <a:pathLst>
                <a:path h="25138821" w="11432745">
                  <a:moveTo>
                    <a:pt x="11432745" y="421086"/>
                  </a:moveTo>
                  <a:lnTo>
                    <a:pt x="11432745" y="24717735"/>
                  </a:lnTo>
                  <a:cubicBezTo>
                    <a:pt x="11432745" y="24950386"/>
                    <a:pt x="11310055" y="25138821"/>
                    <a:pt x="11158579" y="25138821"/>
                  </a:cubicBezTo>
                  <a:lnTo>
                    <a:pt x="274167" y="25138821"/>
                  </a:lnTo>
                  <a:cubicBezTo>
                    <a:pt x="122690" y="25138821"/>
                    <a:pt x="0" y="24950386"/>
                    <a:pt x="0" y="24717735"/>
                  </a:cubicBezTo>
                  <a:lnTo>
                    <a:pt x="0" y="421086"/>
                  </a:lnTo>
                  <a:cubicBezTo>
                    <a:pt x="0" y="188436"/>
                    <a:pt x="122690" y="0"/>
                    <a:pt x="274167" y="0"/>
                  </a:cubicBezTo>
                  <a:lnTo>
                    <a:pt x="11158579" y="0"/>
                  </a:lnTo>
                  <a:cubicBezTo>
                    <a:pt x="11310055" y="0"/>
                    <a:pt x="11432745" y="188436"/>
                    <a:pt x="11432745" y="421086"/>
                  </a:cubicBezTo>
                  <a:close/>
                </a:path>
              </a:pathLst>
            </a:custGeom>
            <a:blipFill>
              <a:blip r:embed="rId8"/>
              <a:stretch>
                <a:fillRect l="-848" t="0" r="-84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4253920"/>
            <a:ext cx="807124" cy="8071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880685"/>
            <a:ext cx="807124" cy="8071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560117"/>
            <a:ext cx="807124" cy="8071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102523" y="5647597"/>
            <a:ext cx="7041477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Automatically sends SMS notifications to emergency contacts upon detecting a fall.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02523" y="4273204"/>
            <a:ext cx="7041477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accelerometer data to accurately detect sudden falls and abnormal movements.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02523" y="6790114"/>
            <a:ext cx="6894884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Provides real-time safety monitoring, ensuring timely assistance for users in case of accidents.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992348"/>
            <a:ext cx="9885897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Ensuring Safety at All Times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6197" y="4433163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6197" y="5765010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6197" y="7059928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01233" y="3160181"/>
            <a:ext cx="2489558" cy="1643422"/>
            <a:chOff x="0" y="0"/>
            <a:chExt cx="655686" cy="432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5686" cy="432835"/>
            </a:xfrm>
            <a:custGeom>
              <a:avLst/>
              <a:gdLst/>
              <a:ahLst/>
              <a:cxnLst/>
              <a:rect r="r" b="b" t="t" l="l"/>
              <a:pathLst>
                <a:path h="432835" w="655686">
                  <a:moveTo>
                    <a:pt x="77744" y="0"/>
                  </a:moveTo>
                  <a:lnTo>
                    <a:pt x="577942" y="0"/>
                  </a:lnTo>
                  <a:cubicBezTo>
                    <a:pt x="620879" y="0"/>
                    <a:pt x="655686" y="34807"/>
                    <a:pt x="655686" y="77744"/>
                  </a:cubicBezTo>
                  <a:lnTo>
                    <a:pt x="655686" y="355091"/>
                  </a:lnTo>
                  <a:cubicBezTo>
                    <a:pt x="655686" y="375710"/>
                    <a:pt x="647495" y="395485"/>
                    <a:pt x="632915" y="410065"/>
                  </a:cubicBezTo>
                  <a:cubicBezTo>
                    <a:pt x="618336" y="424644"/>
                    <a:pt x="598561" y="432835"/>
                    <a:pt x="577942" y="432835"/>
                  </a:cubicBezTo>
                  <a:lnTo>
                    <a:pt x="77744" y="432835"/>
                  </a:lnTo>
                  <a:cubicBezTo>
                    <a:pt x="57125" y="432835"/>
                    <a:pt x="37350" y="424644"/>
                    <a:pt x="22771" y="410065"/>
                  </a:cubicBezTo>
                  <a:cubicBezTo>
                    <a:pt x="8191" y="395485"/>
                    <a:pt x="0" y="375710"/>
                    <a:pt x="0" y="355091"/>
                  </a:cubicBezTo>
                  <a:lnTo>
                    <a:pt x="0" y="77744"/>
                  </a:lnTo>
                  <a:cubicBezTo>
                    <a:pt x="0" y="57125"/>
                    <a:pt x="8191" y="37350"/>
                    <a:pt x="22771" y="22771"/>
                  </a:cubicBezTo>
                  <a:cubicBezTo>
                    <a:pt x="37350" y="8191"/>
                    <a:pt x="57125" y="0"/>
                    <a:pt x="77744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55686" cy="48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76587" y="5805555"/>
            <a:ext cx="807124" cy="8071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14885929" y="9026117"/>
            <a:ext cx="2521767" cy="1260883"/>
          </a:xfrm>
          <a:custGeom>
            <a:avLst/>
            <a:gdLst/>
            <a:ahLst/>
            <a:cxnLst/>
            <a:rect r="r" b="b" t="t" l="l"/>
            <a:pathLst>
              <a:path h="1260883" w="2521767">
                <a:moveTo>
                  <a:pt x="0" y="0"/>
                </a:moveTo>
                <a:lnTo>
                  <a:pt x="2521767" y="0"/>
                </a:lnTo>
                <a:lnTo>
                  <a:pt x="2521767" y="1260883"/>
                </a:lnTo>
                <a:lnTo>
                  <a:pt x="0" y="1260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57613" y="8797972"/>
            <a:ext cx="627320" cy="627320"/>
          </a:xfrm>
          <a:custGeom>
            <a:avLst/>
            <a:gdLst/>
            <a:ahLst/>
            <a:cxnLst/>
            <a:rect r="r" b="b" t="t" l="l"/>
            <a:pathLst>
              <a:path h="627320" w="627320">
                <a:moveTo>
                  <a:pt x="0" y="0"/>
                </a:moveTo>
                <a:lnTo>
                  <a:pt x="627321" y="0"/>
                </a:lnTo>
                <a:lnTo>
                  <a:pt x="627321" y="627320"/>
                </a:lnTo>
                <a:lnTo>
                  <a:pt x="0" y="627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12804" y="517248"/>
            <a:ext cx="4128380" cy="9128516"/>
            <a:chOff x="0" y="0"/>
            <a:chExt cx="11432745" cy="25279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32745" cy="25279651"/>
            </a:xfrm>
            <a:custGeom>
              <a:avLst/>
              <a:gdLst/>
              <a:ahLst/>
              <a:cxnLst/>
              <a:rect r="r" b="b" t="t" l="l"/>
              <a:pathLst>
                <a:path h="25279651" w="11432745">
                  <a:moveTo>
                    <a:pt x="11432745" y="423445"/>
                  </a:moveTo>
                  <a:lnTo>
                    <a:pt x="11432745" y="24856205"/>
                  </a:lnTo>
                  <a:cubicBezTo>
                    <a:pt x="11432745" y="25090160"/>
                    <a:pt x="11310055" y="25279651"/>
                    <a:pt x="11158579" y="25279651"/>
                  </a:cubicBezTo>
                  <a:lnTo>
                    <a:pt x="274167" y="25279651"/>
                  </a:lnTo>
                  <a:cubicBezTo>
                    <a:pt x="122690" y="25279651"/>
                    <a:pt x="0" y="25090160"/>
                    <a:pt x="0" y="24856205"/>
                  </a:cubicBezTo>
                  <a:lnTo>
                    <a:pt x="0" y="423445"/>
                  </a:lnTo>
                  <a:cubicBezTo>
                    <a:pt x="0" y="189492"/>
                    <a:pt x="122690" y="0"/>
                    <a:pt x="274167" y="0"/>
                  </a:cubicBezTo>
                  <a:lnTo>
                    <a:pt x="11158579" y="0"/>
                  </a:lnTo>
                  <a:cubicBezTo>
                    <a:pt x="11310055" y="0"/>
                    <a:pt x="11432745" y="189492"/>
                    <a:pt x="11432745" y="423445"/>
                  </a:cubicBezTo>
                  <a:close/>
                </a:path>
              </a:pathLst>
            </a:custGeom>
            <a:blipFill>
              <a:blip r:embed="rId8"/>
              <a:stretch>
                <a:fillRect l="-994" t="0" r="-99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800926" y="819150"/>
            <a:ext cx="9885897" cy="13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b="true" sz="7485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Step Count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4084" y="5985249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6161" y="5824839"/>
            <a:ext cx="5915113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1400FF"/>
                </a:solidFill>
                <a:latin typeface="Poppins"/>
                <a:ea typeface="Poppins"/>
                <a:cs typeface="Poppins"/>
                <a:sym typeface="Poppins"/>
              </a:rPr>
              <a:t>Displays step count on the app's dashboard, providing  feedback on daily activity.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00926" y="2019663"/>
            <a:ext cx="9885897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Why Ignore health?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6813" y="8199899"/>
            <a:ext cx="1066005" cy="1058401"/>
            <a:chOff x="0" y="0"/>
            <a:chExt cx="289003" cy="286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9144000" y="5057413"/>
            <a:ext cx="11109936" cy="5554968"/>
          </a:xfrm>
          <a:custGeom>
            <a:avLst/>
            <a:gdLst/>
            <a:ahLst/>
            <a:cxnLst/>
            <a:rect r="r" b="b" t="t" l="l"/>
            <a:pathLst>
              <a:path h="5554968" w="11109936">
                <a:moveTo>
                  <a:pt x="0" y="0"/>
                </a:moveTo>
                <a:lnTo>
                  <a:pt x="11109936" y="0"/>
                </a:lnTo>
                <a:lnTo>
                  <a:pt x="11109936" y="5554967"/>
                </a:lnTo>
                <a:lnTo>
                  <a:pt x="0" y="5554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73464" y="4453352"/>
            <a:ext cx="2023845" cy="2023845"/>
          </a:xfrm>
          <a:custGeom>
            <a:avLst/>
            <a:gdLst/>
            <a:ahLst/>
            <a:cxnLst/>
            <a:rect r="r" b="b" t="t" l="l"/>
            <a:pathLst>
              <a:path h="2023845" w="2023845">
                <a:moveTo>
                  <a:pt x="0" y="0"/>
                </a:moveTo>
                <a:lnTo>
                  <a:pt x="2023846" y="0"/>
                </a:lnTo>
                <a:lnTo>
                  <a:pt x="2023846" y="2023846"/>
                </a:lnTo>
                <a:lnTo>
                  <a:pt x="0" y="2023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19150"/>
            <a:ext cx="13966537" cy="13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b="true" sz="74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Assistive Video Calling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303800" y="848525"/>
            <a:ext cx="3955500" cy="8526247"/>
            <a:chOff x="0" y="0"/>
            <a:chExt cx="11432745" cy="246437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32745" cy="24643764"/>
            </a:xfrm>
            <a:custGeom>
              <a:avLst/>
              <a:gdLst/>
              <a:ahLst/>
              <a:cxnLst/>
              <a:rect r="r" b="b" t="t" l="l"/>
              <a:pathLst>
                <a:path h="24643764" w="11432745">
                  <a:moveTo>
                    <a:pt x="11432745" y="412793"/>
                  </a:moveTo>
                  <a:lnTo>
                    <a:pt x="11432745" y="24230971"/>
                  </a:lnTo>
                  <a:cubicBezTo>
                    <a:pt x="11432745" y="24459040"/>
                    <a:pt x="11310055" y="24643764"/>
                    <a:pt x="11158579" y="24643764"/>
                  </a:cubicBezTo>
                  <a:lnTo>
                    <a:pt x="274167" y="24643764"/>
                  </a:lnTo>
                  <a:cubicBezTo>
                    <a:pt x="122690" y="24643764"/>
                    <a:pt x="0" y="24459040"/>
                    <a:pt x="0" y="24230971"/>
                  </a:cubicBezTo>
                  <a:lnTo>
                    <a:pt x="0" y="412793"/>
                  </a:lnTo>
                  <a:cubicBezTo>
                    <a:pt x="0" y="184725"/>
                    <a:pt x="122690" y="0"/>
                    <a:pt x="274167" y="0"/>
                  </a:cubicBezTo>
                  <a:lnTo>
                    <a:pt x="11158579" y="0"/>
                  </a:lnTo>
                  <a:cubicBezTo>
                    <a:pt x="11310055" y="0"/>
                    <a:pt x="11432745" y="184725"/>
                    <a:pt x="11432745" y="412793"/>
                  </a:cubicBezTo>
                  <a:close/>
                </a:path>
              </a:pathLst>
            </a:custGeom>
            <a:blipFill>
              <a:blip r:embed="rId8"/>
              <a:stretch>
                <a:fillRect l="0" t="-289" r="0" b="-28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4253920"/>
            <a:ext cx="807124" cy="8071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880685"/>
            <a:ext cx="807124" cy="8071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560117"/>
            <a:ext cx="807124" cy="8071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102523" y="5647597"/>
            <a:ext cx="7041477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app utilizes FaceTime for reliable, high-quality video communication with volunteers.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02523" y="4273204"/>
            <a:ext cx="7041477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 can initiate assitive video calls to volunteers instantly in case of emergency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02523" y="6790114"/>
            <a:ext cx="6894884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Volunteers provide instant guidance and assistance, ensuring immediate help when needed.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992348"/>
            <a:ext cx="9885897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Get Instant Help!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6197" y="4433163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6197" y="5765010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6197" y="7059928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01233" y="3160181"/>
            <a:ext cx="2489558" cy="1643422"/>
            <a:chOff x="0" y="0"/>
            <a:chExt cx="655686" cy="432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5686" cy="432835"/>
            </a:xfrm>
            <a:custGeom>
              <a:avLst/>
              <a:gdLst/>
              <a:ahLst/>
              <a:cxnLst/>
              <a:rect r="r" b="b" t="t" l="l"/>
              <a:pathLst>
                <a:path h="432835" w="655686">
                  <a:moveTo>
                    <a:pt x="77744" y="0"/>
                  </a:moveTo>
                  <a:lnTo>
                    <a:pt x="577942" y="0"/>
                  </a:lnTo>
                  <a:cubicBezTo>
                    <a:pt x="620879" y="0"/>
                    <a:pt x="655686" y="34807"/>
                    <a:pt x="655686" y="77744"/>
                  </a:cubicBezTo>
                  <a:lnTo>
                    <a:pt x="655686" y="355091"/>
                  </a:lnTo>
                  <a:cubicBezTo>
                    <a:pt x="655686" y="375710"/>
                    <a:pt x="647495" y="395485"/>
                    <a:pt x="632915" y="410065"/>
                  </a:cubicBezTo>
                  <a:cubicBezTo>
                    <a:pt x="618336" y="424644"/>
                    <a:pt x="598561" y="432835"/>
                    <a:pt x="577942" y="432835"/>
                  </a:cubicBezTo>
                  <a:lnTo>
                    <a:pt x="77744" y="432835"/>
                  </a:lnTo>
                  <a:cubicBezTo>
                    <a:pt x="57125" y="432835"/>
                    <a:pt x="37350" y="424644"/>
                    <a:pt x="22771" y="410065"/>
                  </a:cubicBezTo>
                  <a:cubicBezTo>
                    <a:pt x="8191" y="395485"/>
                    <a:pt x="0" y="375710"/>
                    <a:pt x="0" y="355091"/>
                  </a:cubicBezTo>
                  <a:lnTo>
                    <a:pt x="0" y="77744"/>
                  </a:lnTo>
                  <a:cubicBezTo>
                    <a:pt x="0" y="57125"/>
                    <a:pt x="8191" y="37350"/>
                    <a:pt x="22771" y="22771"/>
                  </a:cubicBezTo>
                  <a:cubicBezTo>
                    <a:pt x="37350" y="8191"/>
                    <a:pt x="57125" y="0"/>
                    <a:pt x="77744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55686" cy="48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76587" y="5805555"/>
            <a:ext cx="807124" cy="8071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14885929" y="9026117"/>
            <a:ext cx="2521767" cy="1260883"/>
          </a:xfrm>
          <a:custGeom>
            <a:avLst/>
            <a:gdLst/>
            <a:ahLst/>
            <a:cxnLst/>
            <a:rect r="r" b="b" t="t" l="l"/>
            <a:pathLst>
              <a:path h="1260883" w="2521767">
                <a:moveTo>
                  <a:pt x="0" y="0"/>
                </a:moveTo>
                <a:lnTo>
                  <a:pt x="2521767" y="0"/>
                </a:lnTo>
                <a:lnTo>
                  <a:pt x="2521767" y="1260883"/>
                </a:lnTo>
                <a:lnTo>
                  <a:pt x="0" y="1260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57613" y="8797972"/>
            <a:ext cx="627320" cy="627320"/>
          </a:xfrm>
          <a:custGeom>
            <a:avLst/>
            <a:gdLst/>
            <a:ahLst/>
            <a:cxnLst/>
            <a:rect r="r" b="b" t="t" l="l"/>
            <a:pathLst>
              <a:path h="627320" w="627320">
                <a:moveTo>
                  <a:pt x="0" y="0"/>
                </a:moveTo>
                <a:lnTo>
                  <a:pt x="627321" y="0"/>
                </a:lnTo>
                <a:lnTo>
                  <a:pt x="627321" y="627320"/>
                </a:lnTo>
                <a:lnTo>
                  <a:pt x="0" y="627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12804" y="641236"/>
            <a:ext cx="4128380" cy="9004527"/>
            <a:chOff x="0" y="0"/>
            <a:chExt cx="11432745" cy="249362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32745" cy="24936287"/>
            </a:xfrm>
            <a:custGeom>
              <a:avLst/>
              <a:gdLst/>
              <a:ahLst/>
              <a:cxnLst/>
              <a:rect r="r" b="b" t="t" l="l"/>
              <a:pathLst>
                <a:path h="24936287" w="11432745">
                  <a:moveTo>
                    <a:pt x="11432745" y="417693"/>
                  </a:moveTo>
                  <a:lnTo>
                    <a:pt x="11432745" y="24518595"/>
                  </a:lnTo>
                  <a:cubicBezTo>
                    <a:pt x="11432745" y="24749371"/>
                    <a:pt x="11310055" y="24936287"/>
                    <a:pt x="11158579" y="24936287"/>
                  </a:cubicBezTo>
                  <a:lnTo>
                    <a:pt x="274167" y="24936287"/>
                  </a:lnTo>
                  <a:cubicBezTo>
                    <a:pt x="122690" y="24936287"/>
                    <a:pt x="0" y="24749371"/>
                    <a:pt x="0" y="24518595"/>
                  </a:cubicBezTo>
                  <a:lnTo>
                    <a:pt x="0" y="417693"/>
                  </a:lnTo>
                  <a:cubicBezTo>
                    <a:pt x="0" y="186918"/>
                    <a:pt x="122690" y="0"/>
                    <a:pt x="274167" y="0"/>
                  </a:cubicBezTo>
                  <a:lnTo>
                    <a:pt x="11158579" y="0"/>
                  </a:lnTo>
                  <a:cubicBezTo>
                    <a:pt x="11310055" y="0"/>
                    <a:pt x="11432745" y="186918"/>
                    <a:pt x="11432745" y="417693"/>
                  </a:cubicBezTo>
                  <a:close/>
                </a:path>
              </a:pathLst>
            </a:custGeom>
            <a:blipFill>
              <a:blip r:embed="rId8"/>
              <a:stretch>
                <a:fillRect l="-302" t="0" r="-302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800926" y="819150"/>
            <a:ext cx="9885897" cy="13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b="true" sz="7485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4084" y="5985249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0010" y="5824785"/>
            <a:ext cx="5915113" cy="104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1400FF"/>
                </a:solidFill>
                <a:latin typeface="Poppins"/>
                <a:ea typeface="Poppins"/>
                <a:cs typeface="Poppins"/>
                <a:sym typeface="Poppins"/>
              </a:rPr>
              <a:t>Provides a curated list of nearby venues and services. The user can identify  and rate based on accessibily.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00926" y="2019663"/>
            <a:ext cx="10487074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Looking for accessible locations?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6813" y="8199899"/>
            <a:ext cx="1066005" cy="1058401"/>
            <a:chOff x="0" y="0"/>
            <a:chExt cx="289003" cy="286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9144000" y="5057413"/>
            <a:ext cx="11109936" cy="5554968"/>
          </a:xfrm>
          <a:custGeom>
            <a:avLst/>
            <a:gdLst/>
            <a:ahLst/>
            <a:cxnLst/>
            <a:rect r="r" b="b" t="t" l="l"/>
            <a:pathLst>
              <a:path h="5554968" w="11109936">
                <a:moveTo>
                  <a:pt x="0" y="0"/>
                </a:moveTo>
                <a:lnTo>
                  <a:pt x="11109936" y="0"/>
                </a:lnTo>
                <a:lnTo>
                  <a:pt x="11109936" y="5554967"/>
                </a:lnTo>
                <a:lnTo>
                  <a:pt x="0" y="5554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73464" y="4453352"/>
            <a:ext cx="2023845" cy="2023845"/>
          </a:xfrm>
          <a:custGeom>
            <a:avLst/>
            <a:gdLst/>
            <a:ahLst/>
            <a:cxnLst/>
            <a:rect r="r" b="b" t="t" l="l"/>
            <a:pathLst>
              <a:path h="2023845" w="2023845">
                <a:moveTo>
                  <a:pt x="0" y="0"/>
                </a:moveTo>
                <a:lnTo>
                  <a:pt x="2023846" y="0"/>
                </a:lnTo>
                <a:lnTo>
                  <a:pt x="2023846" y="2023846"/>
                </a:lnTo>
                <a:lnTo>
                  <a:pt x="0" y="2023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03800" y="747318"/>
            <a:ext cx="3955500" cy="8627454"/>
            <a:chOff x="0" y="0"/>
            <a:chExt cx="11432745" cy="249362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32745" cy="24936287"/>
            </a:xfrm>
            <a:custGeom>
              <a:avLst/>
              <a:gdLst/>
              <a:ahLst/>
              <a:cxnLst/>
              <a:rect r="r" b="b" t="t" l="l"/>
              <a:pathLst>
                <a:path h="24936287" w="11432745">
                  <a:moveTo>
                    <a:pt x="11432745" y="417693"/>
                  </a:moveTo>
                  <a:lnTo>
                    <a:pt x="11432745" y="24518595"/>
                  </a:lnTo>
                  <a:cubicBezTo>
                    <a:pt x="11432745" y="24749371"/>
                    <a:pt x="11310055" y="24936287"/>
                    <a:pt x="11158579" y="24936287"/>
                  </a:cubicBezTo>
                  <a:lnTo>
                    <a:pt x="274167" y="24936287"/>
                  </a:lnTo>
                  <a:cubicBezTo>
                    <a:pt x="122690" y="24936287"/>
                    <a:pt x="0" y="24749371"/>
                    <a:pt x="0" y="24518595"/>
                  </a:cubicBezTo>
                  <a:lnTo>
                    <a:pt x="0" y="417693"/>
                  </a:lnTo>
                  <a:cubicBezTo>
                    <a:pt x="0" y="186918"/>
                    <a:pt x="122690" y="0"/>
                    <a:pt x="274167" y="0"/>
                  </a:cubicBezTo>
                  <a:lnTo>
                    <a:pt x="11158579" y="0"/>
                  </a:lnTo>
                  <a:cubicBezTo>
                    <a:pt x="11310055" y="0"/>
                    <a:pt x="11432745" y="186918"/>
                    <a:pt x="11432745" y="417693"/>
                  </a:cubicBezTo>
                  <a:close/>
                </a:path>
              </a:pathLst>
            </a:custGeom>
            <a:blipFill>
              <a:blip r:embed="rId8"/>
              <a:stretch>
                <a:fillRect l="-302" t="0" r="-30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4253920"/>
            <a:ext cx="807124" cy="8071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5560117"/>
            <a:ext cx="807124" cy="8071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02523" y="5647597"/>
            <a:ext cx="7041477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Volunteers can respond to emergency calls and offer immediate support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2523" y="4273204"/>
            <a:ext cx="7041477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Separate profile for volunteers to offer real-time assistance to users in need.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19150"/>
            <a:ext cx="10891822" cy="13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b="true" sz="74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Any Volunteers?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992348"/>
            <a:ext cx="9885897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Want to help others?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6197" y="4433163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6197" y="5765010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85929" y="9026117"/>
            <a:ext cx="2521767" cy="1260883"/>
          </a:xfrm>
          <a:custGeom>
            <a:avLst/>
            <a:gdLst/>
            <a:ahLst/>
            <a:cxnLst/>
            <a:rect r="r" b="b" t="t" l="l"/>
            <a:pathLst>
              <a:path h="1260883" w="2521767">
                <a:moveTo>
                  <a:pt x="0" y="0"/>
                </a:moveTo>
                <a:lnTo>
                  <a:pt x="2521767" y="0"/>
                </a:lnTo>
                <a:lnTo>
                  <a:pt x="2521767" y="1260883"/>
                </a:lnTo>
                <a:lnTo>
                  <a:pt x="0" y="1260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57613" y="8797972"/>
            <a:ext cx="627320" cy="627320"/>
          </a:xfrm>
          <a:custGeom>
            <a:avLst/>
            <a:gdLst/>
            <a:ahLst/>
            <a:cxnLst/>
            <a:rect r="r" b="b" t="t" l="l"/>
            <a:pathLst>
              <a:path h="627320" w="627320">
                <a:moveTo>
                  <a:pt x="0" y="0"/>
                </a:moveTo>
                <a:lnTo>
                  <a:pt x="627321" y="0"/>
                </a:lnTo>
                <a:lnTo>
                  <a:pt x="627321" y="627320"/>
                </a:lnTo>
                <a:lnTo>
                  <a:pt x="0" y="627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388656"/>
            <a:ext cx="7770323" cy="771525"/>
            <a:chOff x="0" y="0"/>
            <a:chExt cx="2046505" cy="203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6505" cy="203200"/>
            </a:xfrm>
            <a:custGeom>
              <a:avLst/>
              <a:gdLst/>
              <a:ahLst/>
              <a:cxnLst/>
              <a:rect r="r" b="b" t="t" l="l"/>
              <a:pathLst>
                <a:path h="203200" w="2046505">
                  <a:moveTo>
                    <a:pt x="1843305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843305" y="203200"/>
                  </a:lnTo>
                  <a:lnTo>
                    <a:pt x="2046505" y="101600"/>
                  </a:lnTo>
                  <a:lnTo>
                    <a:pt x="1843305" y="0"/>
                  </a:ln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32205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09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19150"/>
            <a:ext cx="9885897" cy="13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b="true" sz="7485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Overview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9942172" y="2388656"/>
            <a:ext cx="7770323" cy="771525"/>
            <a:chOff x="0" y="0"/>
            <a:chExt cx="2046505" cy="203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46505" cy="203200"/>
            </a:xfrm>
            <a:custGeom>
              <a:avLst/>
              <a:gdLst/>
              <a:ahLst/>
              <a:cxnLst/>
              <a:rect r="r" b="b" t="t" l="l"/>
              <a:pathLst>
                <a:path h="203200" w="2046505">
                  <a:moveTo>
                    <a:pt x="1843305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843305" y="203200"/>
                  </a:lnTo>
                  <a:lnTo>
                    <a:pt x="2046505" y="101600"/>
                  </a:lnTo>
                  <a:lnTo>
                    <a:pt x="1843305" y="0"/>
                  </a:ln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32205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09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3733800"/>
            <a:ext cx="7770323" cy="771525"/>
            <a:chOff x="0" y="0"/>
            <a:chExt cx="2046505" cy="203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46505" cy="203200"/>
            </a:xfrm>
            <a:custGeom>
              <a:avLst/>
              <a:gdLst/>
              <a:ahLst/>
              <a:cxnLst/>
              <a:rect r="r" b="b" t="t" l="l"/>
              <a:pathLst>
                <a:path h="203200" w="2046505">
                  <a:moveTo>
                    <a:pt x="1843305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843305" y="203200"/>
                  </a:lnTo>
                  <a:lnTo>
                    <a:pt x="2046505" y="101600"/>
                  </a:lnTo>
                  <a:lnTo>
                    <a:pt x="1843305" y="0"/>
                  </a:ln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932205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5143500"/>
            <a:ext cx="7770323" cy="771525"/>
            <a:chOff x="0" y="0"/>
            <a:chExt cx="2046505" cy="203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6505" cy="203200"/>
            </a:xfrm>
            <a:custGeom>
              <a:avLst/>
              <a:gdLst/>
              <a:ahLst/>
              <a:cxnLst/>
              <a:rect r="r" b="b" t="t" l="l"/>
              <a:pathLst>
                <a:path h="203200" w="2046505">
                  <a:moveTo>
                    <a:pt x="1843305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843305" y="203200"/>
                  </a:lnTo>
                  <a:lnTo>
                    <a:pt x="2046505" y="101600"/>
                  </a:lnTo>
                  <a:lnTo>
                    <a:pt x="1843305" y="0"/>
                  </a:ln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932205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6552399"/>
            <a:ext cx="7770323" cy="771525"/>
            <a:chOff x="0" y="0"/>
            <a:chExt cx="2046505" cy="20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46505" cy="203200"/>
            </a:xfrm>
            <a:custGeom>
              <a:avLst/>
              <a:gdLst/>
              <a:ahLst/>
              <a:cxnLst/>
              <a:rect r="r" b="b" t="t" l="l"/>
              <a:pathLst>
                <a:path h="203200" w="2046505">
                  <a:moveTo>
                    <a:pt x="1843305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843305" y="203200"/>
                  </a:lnTo>
                  <a:lnTo>
                    <a:pt x="2046505" y="101600"/>
                  </a:lnTo>
                  <a:lnTo>
                    <a:pt x="1843305" y="0"/>
                  </a:ln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932205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7957575"/>
            <a:ext cx="7770323" cy="771525"/>
            <a:chOff x="0" y="0"/>
            <a:chExt cx="2046505" cy="203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46505" cy="203200"/>
            </a:xfrm>
            <a:custGeom>
              <a:avLst/>
              <a:gdLst/>
              <a:ahLst/>
              <a:cxnLst/>
              <a:rect r="r" b="b" t="t" l="l"/>
              <a:pathLst>
                <a:path h="203200" w="2046505">
                  <a:moveTo>
                    <a:pt x="1843305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843305" y="203200"/>
                  </a:lnTo>
                  <a:lnTo>
                    <a:pt x="2046505" y="101600"/>
                  </a:lnTo>
                  <a:lnTo>
                    <a:pt x="1843305" y="0"/>
                  </a:ln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932205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9942172" y="3733800"/>
            <a:ext cx="7770323" cy="771525"/>
            <a:chOff x="0" y="0"/>
            <a:chExt cx="2046505" cy="203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46505" cy="203200"/>
            </a:xfrm>
            <a:custGeom>
              <a:avLst/>
              <a:gdLst/>
              <a:ahLst/>
              <a:cxnLst/>
              <a:rect r="r" b="b" t="t" l="l"/>
              <a:pathLst>
                <a:path h="203200" w="2046505">
                  <a:moveTo>
                    <a:pt x="1843305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843305" y="203200"/>
                  </a:lnTo>
                  <a:lnTo>
                    <a:pt x="2046505" y="101600"/>
                  </a:lnTo>
                  <a:lnTo>
                    <a:pt x="1843305" y="0"/>
                  </a:ln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932205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800000">
            <a:off x="9942172" y="5143500"/>
            <a:ext cx="7770323" cy="771525"/>
            <a:chOff x="0" y="0"/>
            <a:chExt cx="2046505" cy="203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46505" cy="203200"/>
            </a:xfrm>
            <a:custGeom>
              <a:avLst/>
              <a:gdLst/>
              <a:ahLst/>
              <a:cxnLst/>
              <a:rect r="r" b="b" t="t" l="l"/>
              <a:pathLst>
                <a:path h="203200" w="2046505">
                  <a:moveTo>
                    <a:pt x="1843305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843305" y="203200"/>
                  </a:lnTo>
                  <a:lnTo>
                    <a:pt x="2046505" y="101600"/>
                  </a:lnTo>
                  <a:lnTo>
                    <a:pt x="1843305" y="0"/>
                  </a:ln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932205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6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10800000">
            <a:off x="9942172" y="6624075"/>
            <a:ext cx="7770323" cy="771525"/>
            <a:chOff x="0" y="0"/>
            <a:chExt cx="2046505" cy="2032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46505" cy="203200"/>
            </a:xfrm>
            <a:custGeom>
              <a:avLst/>
              <a:gdLst/>
              <a:ahLst/>
              <a:cxnLst/>
              <a:rect r="r" b="b" t="t" l="l"/>
              <a:pathLst>
                <a:path h="203200" w="2046505">
                  <a:moveTo>
                    <a:pt x="1843305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843305" y="203200"/>
                  </a:lnTo>
                  <a:lnTo>
                    <a:pt x="2046505" y="101600"/>
                  </a:lnTo>
                  <a:lnTo>
                    <a:pt x="1843305" y="0"/>
                  </a:ln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932205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6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10800000">
            <a:off x="9942172" y="7957575"/>
            <a:ext cx="7770323" cy="771525"/>
            <a:chOff x="0" y="0"/>
            <a:chExt cx="2046505" cy="2032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046505" cy="203200"/>
            </a:xfrm>
            <a:custGeom>
              <a:avLst/>
              <a:gdLst/>
              <a:ahLst/>
              <a:cxnLst/>
              <a:rect r="r" b="b" t="t" l="l"/>
              <a:pathLst>
                <a:path h="203200" w="2046505">
                  <a:moveTo>
                    <a:pt x="1843305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843305" y="203200"/>
                  </a:lnTo>
                  <a:lnTo>
                    <a:pt x="2046505" y="101600"/>
                  </a:lnTo>
                  <a:lnTo>
                    <a:pt x="1843305" y="0"/>
                  </a:ln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932205" cy="26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6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28700" y="2550098"/>
            <a:ext cx="7770323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Indoor Mode (Face Recognition)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3895243"/>
            <a:ext cx="7770323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Outdoor Mode (Object Recognition)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9175" y="5297964"/>
            <a:ext cx="7770323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Street Mode (Depth Estimation)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6715125"/>
            <a:ext cx="7770323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Voice navigation for increased accessibiliy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8114499"/>
            <a:ext cx="7770323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Location Identification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42172" y="2550098"/>
            <a:ext cx="7770323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Fall Detection   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942172" y="3894760"/>
            <a:ext cx="7770323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Health Updates  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951697" y="5297964"/>
            <a:ext cx="7770323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Assistive Video Calling  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942172" y="6785517"/>
            <a:ext cx="7770323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Community Features  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942172" y="8076399"/>
            <a:ext cx="7770323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Haptic alerts 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6813" y="8199899"/>
            <a:ext cx="1066005" cy="1058401"/>
            <a:chOff x="0" y="0"/>
            <a:chExt cx="289003" cy="286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0189" y="689051"/>
            <a:ext cx="6387886" cy="300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9"/>
              </a:lnSpc>
              <a:spcBef>
                <a:spcPct val="0"/>
              </a:spcBef>
            </a:pPr>
            <a:r>
              <a:rPr lang="en-US" b="true" sz="8606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0189" y="4027902"/>
            <a:ext cx="250601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Freemium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0189" y="4480554"/>
            <a:ext cx="4483562" cy="90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3"/>
              </a:lnSpc>
            </a:pPr>
            <a:r>
              <a:rPr lang="en-US" sz="1545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Free basic app with paid premium features like advanced recognition and offline depth estimation.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0189" y="5542202"/>
            <a:ext cx="3416878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Subscription Plans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189" y="5971079"/>
            <a:ext cx="4483562" cy="90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3"/>
              </a:lnSpc>
            </a:pPr>
            <a:r>
              <a:rPr lang="en-US" sz="1545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Monthly/yearly plans for unlimited recognition services and priority support (B2C).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8208">
            <a:off x="15604734" y="3199081"/>
            <a:ext cx="3543886" cy="1771943"/>
          </a:xfrm>
          <a:custGeom>
            <a:avLst/>
            <a:gdLst/>
            <a:ahLst/>
            <a:cxnLst/>
            <a:rect r="r" b="b" t="t" l="l"/>
            <a:pathLst>
              <a:path h="1771943" w="3543886">
                <a:moveTo>
                  <a:pt x="0" y="0"/>
                </a:moveTo>
                <a:lnTo>
                  <a:pt x="3543886" y="0"/>
                </a:lnTo>
                <a:lnTo>
                  <a:pt x="3543886" y="1771943"/>
                </a:lnTo>
                <a:lnTo>
                  <a:pt x="0" y="1771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1791">
            <a:off x="16148440" y="4732308"/>
            <a:ext cx="881585" cy="881585"/>
          </a:xfrm>
          <a:custGeom>
            <a:avLst/>
            <a:gdLst/>
            <a:ahLst/>
            <a:cxnLst/>
            <a:rect r="r" b="b" t="t" l="l"/>
            <a:pathLst>
              <a:path h="881585" w="881585">
                <a:moveTo>
                  <a:pt x="0" y="0"/>
                </a:moveTo>
                <a:lnTo>
                  <a:pt x="881585" y="0"/>
                </a:lnTo>
                <a:lnTo>
                  <a:pt x="881585" y="881585"/>
                </a:lnTo>
                <a:lnTo>
                  <a:pt x="0" y="88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53333" y="790575"/>
            <a:ext cx="6387886" cy="300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9"/>
              </a:lnSpc>
              <a:spcBef>
                <a:spcPct val="0"/>
              </a:spcBef>
            </a:pPr>
            <a:r>
              <a:rPr lang="en-US" b="true" sz="8606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0189" y="7103321"/>
            <a:ext cx="250601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Partnerships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0189" y="7552266"/>
            <a:ext cx="4483562" cy="59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3"/>
              </a:lnSpc>
            </a:pPr>
            <a:r>
              <a:rPr lang="en-US" sz="1545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Collaborate with healthcare providers and NGOs to sponsor the app for their users (B2B).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0189" y="8337304"/>
            <a:ext cx="250601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Licensing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0189" y="8767200"/>
            <a:ext cx="4483562" cy="59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3"/>
              </a:lnSpc>
            </a:pPr>
            <a:r>
              <a:rPr lang="en-US" sz="1545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License the technology to other companies or assistive platforms for integration.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53333" y="4027902"/>
            <a:ext cx="250601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size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53333" y="4480554"/>
            <a:ext cx="4483562" cy="90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3"/>
              </a:lnSpc>
            </a:pPr>
            <a:r>
              <a:rPr lang="en-US" sz="1545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2.2B People with Vision Impairment Globally: ~36M blind, ~217M with severe impairment (WHO).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53333" y="5542202"/>
            <a:ext cx="3416878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Pain Points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53333" y="5991148"/>
            <a:ext cx="4483562" cy="59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3"/>
              </a:lnSpc>
            </a:pPr>
            <a:r>
              <a:rPr lang="en-US" sz="1545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Existing tools are slow and lack real time depth and multimodal  feedback.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53333" y="7103321"/>
            <a:ext cx="402412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Assistive market growth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53333" y="7591532"/>
            <a:ext cx="4483562" cy="29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3"/>
              </a:lnSpc>
            </a:pPr>
            <a:r>
              <a:rPr lang="en-US" sz="1545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Expected to hit $49.3B by 2026 (CAGR 7.4%)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53333" y="8337304"/>
            <a:ext cx="250601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Audience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53333" y="8767200"/>
            <a:ext cx="4483562" cy="1512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3"/>
              </a:lnSpc>
            </a:pPr>
            <a:r>
              <a:rPr lang="en-US" sz="1545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Visually impaired individuals and support organizations seeking independence with real-time recognition.</a:t>
            </a:r>
          </a:p>
          <a:p>
            <a:pPr algn="just">
              <a:lnSpc>
                <a:spcPts val="2473"/>
              </a:lnSpc>
            </a:pPr>
          </a:p>
          <a:p>
            <a:pPr algn="just">
              <a:lnSpc>
                <a:spcPts val="2473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6813" y="8199899"/>
            <a:ext cx="1066005" cy="1058401"/>
            <a:chOff x="0" y="0"/>
            <a:chExt cx="289003" cy="286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2295084"/>
            <a:ext cx="1377071" cy="1230388"/>
            <a:chOff x="0" y="0"/>
            <a:chExt cx="362685" cy="3240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2685" cy="324053"/>
            </a:xfrm>
            <a:custGeom>
              <a:avLst/>
              <a:gdLst/>
              <a:ahLst/>
              <a:cxnLst/>
              <a:rect r="r" b="b" t="t" l="l"/>
              <a:pathLst>
                <a:path h="324053" w="362685">
                  <a:moveTo>
                    <a:pt x="140551" y="0"/>
                  </a:moveTo>
                  <a:lnTo>
                    <a:pt x="222135" y="0"/>
                  </a:lnTo>
                  <a:cubicBezTo>
                    <a:pt x="299759" y="0"/>
                    <a:pt x="362685" y="62927"/>
                    <a:pt x="362685" y="140551"/>
                  </a:cubicBezTo>
                  <a:lnTo>
                    <a:pt x="362685" y="183502"/>
                  </a:lnTo>
                  <a:cubicBezTo>
                    <a:pt x="362685" y="261126"/>
                    <a:pt x="299759" y="324053"/>
                    <a:pt x="222135" y="324053"/>
                  </a:cubicBezTo>
                  <a:lnTo>
                    <a:pt x="140551" y="324053"/>
                  </a:lnTo>
                  <a:cubicBezTo>
                    <a:pt x="62927" y="324053"/>
                    <a:pt x="0" y="261126"/>
                    <a:pt x="0" y="183502"/>
                  </a:cubicBezTo>
                  <a:lnTo>
                    <a:pt x="0" y="140551"/>
                  </a:lnTo>
                  <a:cubicBezTo>
                    <a:pt x="0" y="62927"/>
                    <a:pt x="62927" y="0"/>
                    <a:pt x="1405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62685" cy="371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48371" y="7288728"/>
            <a:ext cx="1377071" cy="1230388"/>
            <a:chOff x="0" y="0"/>
            <a:chExt cx="362685" cy="3240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2685" cy="324053"/>
            </a:xfrm>
            <a:custGeom>
              <a:avLst/>
              <a:gdLst/>
              <a:ahLst/>
              <a:cxnLst/>
              <a:rect r="r" b="b" t="t" l="l"/>
              <a:pathLst>
                <a:path h="324053" w="362685">
                  <a:moveTo>
                    <a:pt x="140551" y="0"/>
                  </a:moveTo>
                  <a:lnTo>
                    <a:pt x="222135" y="0"/>
                  </a:lnTo>
                  <a:cubicBezTo>
                    <a:pt x="299759" y="0"/>
                    <a:pt x="362685" y="62927"/>
                    <a:pt x="362685" y="140551"/>
                  </a:cubicBezTo>
                  <a:lnTo>
                    <a:pt x="362685" y="183502"/>
                  </a:lnTo>
                  <a:cubicBezTo>
                    <a:pt x="362685" y="261126"/>
                    <a:pt x="299759" y="324053"/>
                    <a:pt x="222135" y="324053"/>
                  </a:cubicBezTo>
                  <a:lnTo>
                    <a:pt x="140551" y="324053"/>
                  </a:lnTo>
                  <a:cubicBezTo>
                    <a:pt x="62927" y="324053"/>
                    <a:pt x="0" y="261126"/>
                    <a:pt x="0" y="183502"/>
                  </a:cubicBezTo>
                  <a:lnTo>
                    <a:pt x="0" y="140551"/>
                  </a:lnTo>
                  <a:cubicBezTo>
                    <a:pt x="0" y="62927"/>
                    <a:pt x="62927" y="0"/>
                    <a:pt x="1405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62685" cy="371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391791">
            <a:off x="4306698" y="1778509"/>
            <a:ext cx="881585" cy="881585"/>
          </a:xfrm>
          <a:custGeom>
            <a:avLst/>
            <a:gdLst/>
            <a:ahLst/>
            <a:cxnLst/>
            <a:rect r="r" b="b" t="t" l="l"/>
            <a:pathLst>
              <a:path h="881585" w="881585">
                <a:moveTo>
                  <a:pt x="0" y="0"/>
                </a:moveTo>
                <a:lnTo>
                  <a:pt x="881585" y="0"/>
                </a:lnTo>
                <a:lnTo>
                  <a:pt x="881585" y="881585"/>
                </a:lnTo>
                <a:lnTo>
                  <a:pt x="0" y="881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0235307" y="9057176"/>
            <a:ext cx="2850376" cy="1425188"/>
          </a:xfrm>
          <a:custGeom>
            <a:avLst/>
            <a:gdLst/>
            <a:ahLst/>
            <a:cxnLst/>
            <a:rect r="r" b="b" t="t" l="l"/>
            <a:pathLst>
              <a:path h="1425188" w="2850376">
                <a:moveTo>
                  <a:pt x="0" y="0"/>
                </a:moveTo>
                <a:lnTo>
                  <a:pt x="2850376" y="0"/>
                </a:lnTo>
                <a:lnTo>
                  <a:pt x="2850376" y="1425189"/>
                </a:lnTo>
                <a:lnTo>
                  <a:pt x="0" y="1425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23574" y="1961709"/>
            <a:ext cx="3419112" cy="144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9"/>
              </a:lnSpc>
              <a:spcBef>
                <a:spcPct val="0"/>
              </a:spcBef>
            </a:pPr>
            <a:r>
              <a:rPr lang="en-US" b="true" sz="80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79820" y="1961709"/>
            <a:ext cx="4110974" cy="144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9"/>
              </a:lnSpc>
              <a:spcBef>
                <a:spcPct val="0"/>
              </a:spcBef>
            </a:pPr>
            <a:r>
              <a:rPr lang="en-US" sz="80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54018" y="6562287"/>
            <a:ext cx="250601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 Aditya Mohan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21304" y="6562287"/>
            <a:ext cx="250601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 Sitaraman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58636" y="6896933"/>
            <a:ext cx="250601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868079"/>
            <a:ext cx="1322230" cy="1322230"/>
          </a:xfrm>
          <a:custGeom>
            <a:avLst/>
            <a:gdLst/>
            <a:ahLst/>
            <a:cxnLst/>
            <a:rect r="r" b="b" t="t" l="l"/>
            <a:pathLst>
              <a:path h="1322230" w="1322230">
                <a:moveTo>
                  <a:pt x="0" y="0"/>
                </a:moveTo>
                <a:lnTo>
                  <a:pt x="1322230" y="0"/>
                </a:lnTo>
                <a:lnTo>
                  <a:pt x="1322230" y="1322230"/>
                </a:lnTo>
                <a:lnTo>
                  <a:pt x="0" y="1322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11745" y="4072963"/>
            <a:ext cx="11190559" cy="2141074"/>
          </a:xfrm>
          <a:custGeom>
            <a:avLst/>
            <a:gdLst/>
            <a:ahLst/>
            <a:cxnLst/>
            <a:rect r="r" b="b" t="t" l="l"/>
            <a:pathLst>
              <a:path h="2141074" w="11190559">
                <a:moveTo>
                  <a:pt x="0" y="0"/>
                </a:moveTo>
                <a:lnTo>
                  <a:pt x="11190559" y="0"/>
                </a:lnTo>
                <a:lnTo>
                  <a:pt x="11190559" y="2141074"/>
                </a:lnTo>
                <a:lnTo>
                  <a:pt x="0" y="21410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0937" r="-989" b="-23556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570568" y="6562287"/>
            <a:ext cx="2506012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Nikita Malik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99377" y="3381446"/>
            <a:ext cx="6589736" cy="278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22"/>
              </a:lnSpc>
              <a:spcBef>
                <a:spcPct val="0"/>
              </a:spcBef>
            </a:pPr>
            <a:r>
              <a:rPr lang="en-US" b="true" sz="15444">
                <a:solidFill>
                  <a:srgbClr val="1400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79996" y="3381446"/>
            <a:ext cx="4908628" cy="278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22"/>
              </a:lnSpc>
              <a:spcBef>
                <a:spcPct val="0"/>
              </a:spcBef>
            </a:pPr>
            <a:r>
              <a:rPr lang="en-US" sz="15444">
                <a:solidFill>
                  <a:srgbClr val="1400FF"/>
                </a:solidFill>
                <a:latin typeface="Poppins"/>
                <a:ea typeface="Poppins"/>
                <a:cs typeface="Poppins"/>
                <a:sym typeface="Poppins"/>
              </a:rPr>
              <a:t>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0400423" y="8519679"/>
            <a:ext cx="3534642" cy="1767321"/>
          </a:xfrm>
          <a:custGeom>
            <a:avLst/>
            <a:gdLst/>
            <a:ahLst/>
            <a:cxnLst/>
            <a:rect r="r" b="b" t="t" l="l"/>
            <a:pathLst>
              <a:path h="1767321" w="3534642">
                <a:moveTo>
                  <a:pt x="0" y="0"/>
                </a:moveTo>
                <a:lnTo>
                  <a:pt x="3534642" y="0"/>
                </a:lnTo>
                <a:lnTo>
                  <a:pt x="3534642" y="1767321"/>
                </a:lnTo>
                <a:lnTo>
                  <a:pt x="0" y="1767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41064" y="8199899"/>
            <a:ext cx="879285" cy="879285"/>
          </a:xfrm>
          <a:custGeom>
            <a:avLst/>
            <a:gdLst/>
            <a:ahLst/>
            <a:cxnLst/>
            <a:rect r="r" b="b" t="t" l="l"/>
            <a:pathLst>
              <a:path h="879285" w="879285">
                <a:moveTo>
                  <a:pt x="0" y="0"/>
                </a:moveTo>
                <a:lnTo>
                  <a:pt x="879286" y="0"/>
                </a:lnTo>
                <a:lnTo>
                  <a:pt x="879286" y="879286"/>
                </a:lnTo>
                <a:lnTo>
                  <a:pt x="0" y="879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50496" y="-405300"/>
            <a:ext cx="1879004" cy="1434000"/>
            <a:chOff x="0" y="0"/>
            <a:chExt cx="494882" cy="3776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4882" cy="377679"/>
            </a:xfrm>
            <a:custGeom>
              <a:avLst/>
              <a:gdLst/>
              <a:ahLst/>
              <a:cxnLst/>
              <a:rect r="r" b="b" t="t" l="l"/>
              <a:pathLst>
                <a:path h="377679" w="494882">
                  <a:moveTo>
                    <a:pt x="103006" y="0"/>
                  </a:moveTo>
                  <a:lnTo>
                    <a:pt x="391876" y="0"/>
                  </a:lnTo>
                  <a:cubicBezTo>
                    <a:pt x="419195" y="0"/>
                    <a:pt x="445395" y="10852"/>
                    <a:pt x="464712" y="30170"/>
                  </a:cubicBezTo>
                  <a:cubicBezTo>
                    <a:pt x="484029" y="49487"/>
                    <a:pt x="494882" y="75687"/>
                    <a:pt x="494882" y="103006"/>
                  </a:cubicBezTo>
                  <a:lnTo>
                    <a:pt x="494882" y="274673"/>
                  </a:lnTo>
                  <a:cubicBezTo>
                    <a:pt x="494882" y="331562"/>
                    <a:pt x="448765" y="377679"/>
                    <a:pt x="391876" y="377679"/>
                  </a:cubicBezTo>
                  <a:lnTo>
                    <a:pt x="103006" y="377679"/>
                  </a:lnTo>
                  <a:cubicBezTo>
                    <a:pt x="75687" y="377679"/>
                    <a:pt x="49487" y="366827"/>
                    <a:pt x="30170" y="347509"/>
                  </a:cubicBezTo>
                  <a:cubicBezTo>
                    <a:pt x="10852" y="328192"/>
                    <a:pt x="0" y="301992"/>
                    <a:pt x="0" y="274673"/>
                  </a:cubicBezTo>
                  <a:lnTo>
                    <a:pt x="0" y="103006"/>
                  </a:lnTo>
                  <a:cubicBezTo>
                    <a:pt x="0" y="75687"/>
                    <a:pt x="10852" y="49487"/>
                    <a:pt x="30170" y="30170"/>
                  </a:cubicBezTo>
                  <a:cubicBezTo>
                    <a:pt x="49487" y="10852"/>
                    <a:pt x="75687" y="0"/>
                    <a:pt x="103006" y="0"/>
                  </a:cubicBezTo>
                  <a:close/>
                </a:path>
              </a:pathLst>
            </a:custGeom>
            <a:solidFill>
              <a:srgbClr val="1400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94882" cy="4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43862" y="1905742"/>
            <a:ext cx="2489558" cy="1643422"/>
            <a:chOff x="0" y="0"/>
            <a:chExt cx="655686" cy="4328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5686" cy="432835"/>
            </a:xfrm>
            <a:custGeom>
              <a:avLst/>
              <a:gdLst/>
              <a:ahLst/>
              <a:cxnLst/>
              <a:rect r="r" b="b" t="t" l="l"/>
              <a:pathLst>
                <a:path h="432835" w="655686">
                  <a:moveTo>
                    <a:pt x="77744" y="0"/>
                  </a:moveTo>
                  <a:lnTo>
                    <a:pt x="577942" y="0"/>
                  </a:lnTo>
                  <a:cubicBezTo>
                    <a:pt x="620879" y="0"/>
                    <a:pt x="655686" y="34807"/>
                    <a:pt x="655686" y="77744"/>
                  </a:cubicBezTo>
                  <a:lnTo>
                    <a:pt x="655686" y="355091"/>
                  </a:lnTo>
                  <a:cubicBezTo>
                    <a:pt x="655686" y="375710"/>
                    <a:pt x="647495" y="395485"/>
                    <a:pt x="632915" y="410065"/>
                  </a:cubicBezTo>
                  <a:cubicBezTo>
                    <a:pt x="618336" y="424644"/>
                    <a:pt x="598561" y="432835"/>
                    <a:pt x="577942" y="432835"/>
                  </a:cubicBezTo>
                  <a:lnTo>
                    <a:pt x="77744" y="432835"/>
                  </a:lnTo>
                  <a:cubicBezTo>
                    <a:pt x="57125" y="432835"/>
                    <a:pt x="37350" y="424644"/>
                    <a:pt x="22771" y="410065"/>
                  </a:cubicBezTo>
                  <a:cubicBezTo>
                    <a:pt x="8191" y="395485"/>
                    <a:pt x="0" y="375710"/>
                    <a:pt x="0" y="355091"/>
                  </a:cubicBezTo>
                  <a:lnTo>
                    <a:pt x="0" y="77744"/>
                  </a:lnTo>
                  <a:cubicBezTo>
                    <a:pt x="0" y="57125"/>
                    <a:pt x="8191" y="37350"/>
                    <a:pt x="22771" y="22771"/>
                  </a:cubicBezTo>
                  <a:cubicBezTo>
                    <a:pt x="37350" y="8191"/>
                    <a:pt x="57125" y="0"/>
                    <a:pt x="77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55686" cy="48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3622" y="6945259"/>
            <a:ext cx="1252067" cy="1254640"/>
            <a:chOff x="0" y="0"/>
            <a:chExt cx="329763" cy="330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9763" cy="330440"/>
            </a:xfrm>
            <a:custGeom>
              <a:avLst/>
              <a:gdLst/>
              <a:ahLst/>
              <a:cxnLst/>
              <a:rect r="r" b="b" t="t" l="l"/>
              <a:pathLst>
                <a:path h="330440" w="329763">
                  <a:moveTo>
                    <a:pt x="154583" y="0"/>
                  </a:moveTo>
                  <a:lnTo>
                    <a:pt x="175180" y="0"/>
                  </a:lnTo>
                  <a:cubicBezTo>
                    <a:pt x="260554" y="0"/>
                    <a:pt x="329763" y="69209"/>
                    <a:pt x="329763" y="154583"/>
                  </a:cubicBezTo>
                  <a:lnTo>
                    <a:pt x="329763" y="175858"/>
                  </a:lnTo>
                  <a:cubicBezTo>
                    <a:pt x="329763" y="216855"/>
                    <a:pt x="313476" y="256174"/>
                    <a:pt x="284486" y="285164"/>
                  </a:cubicBezTo>
                  <a:cubicBezTo>
                    <a:pt x="255496" y="314154"/>
                    <a:pt x="216178" y="330440"/>
                    <a:pt x="175180" y="330440"/>
                  </a:cubicBezTo>
                  <a:lnTo>
                    <a:pt x="154583" y="330440"/>
                  </a:lnTo>
                  <a:cubicBezTo>
                    <a:pt x="113585" y="330440"/>
                    <a:pt x="74266" y="314154"/>
                    <a:pt x="45276" y="285164"/>
                  </a:cubicBezTo>
                  <a:cubicBezTo>
                    <a:pt x="16286" y="256174"/>
                    <a:pt x="0" y="216855"/>
                    <a:pt x="0" y="175858"/>
                  </a:cubicBezTo>
                  <a:lnTo>
                    <a:pt x="0" y="154583"/>
                  </a:lnTo>
                  <a:cubicBezTo>
                    <a:pt x="0" y="113585"/>
                    <a:pt x="16286" y="74266"/>
                    <a:pt x="45276" y="45276"/>
                  </a:cubicBezTo>
                  <a:cubicBezTo>
                    <a:pt x="74266" y="16286"/>
                    <a:pt x="113585" y="0"/>
                    <a:pt x="1545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29763" cy="378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7883117" y="9026117"/>
            <a:ext cx="2521767" cy="1260883"/>
          </a:xfrm>
          <a:custGeom>
            <a:avLst/>
            <a:gdLst/>
            <a:ahLst/>
            <a:cxnLst/>
            <a:rect r="r" b="b" t="t" l="l"/>
            <a:pathLst>
              <a:path h="1260883" w="2521767">
                <a:moveTo>
                  <a:pt x="0" y="0"/>
                </a:moveTo>
                <a:lnTo>
                  <a:pt x="2521766" y="0"/>
                </a:lnTo>
                <a:lnTo>
                  <a:pt x="2521766" y="1260883"/>
                </a:lnTo>
                <a:lnTo>
                  <a:pt x="0" y="1260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54801" y="8797972"/>
            <a:ext cx="627320" cy="627320"/>
          </a:xfrm>
          <a:custGeom>
            <a:avLst/>
            <a:gdLst/>
            <a:ahLst/>
            <a:cxnLst/>
            <a:rect r="r" b="b" t="t" l="l"/>
            <a:pathLst>
              <a:path h="627320" w="627320">
                <a:moveTo>
                  <a:pt x="0" y="0"/>
                </a:moveTo>
                <a:lnTo>
                  <a:pt x="627320" y="0"/>
                </a:lnTo>
                <a:lnTo>
                  <a:pt x="627320" y="627320"/>
                </a:lnTo>
                <a:lnTo>
                  <a:pt x="0" y="62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33450"/>
            <a:ext cx="1264898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40513"/>
            <a:ext cx="11139606" cy="41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6"/>
              </a:lnSpc>
            </a:pPr>
            <a:r>
              <a:rPr lang="en-US" b="true" sz="2600" spc="-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R1 - Enhancing Object Recognition for the Visually Impaired (SDG-3)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36891"/>
            <a:ext cx="13483850" cy="411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6110" indent="-258055" lvl="1">
              <a:lnSpc>
                <a:spcPts val="3609"/>
              </a:lnSpc>
              <a:buFont typeface="Arial"/>
              <a:buChar char="•"/>
            </a:pPr>
            <a:r>
              <a:rPr lang="en-US" sz="2390" spc="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Visually impaired individuals face challenges in recognizing objects, people, and places.</a:t>
            </a:r>
          </a:p>
          <a:p>
            <a:pPr algn="just" marL="516110" indent="-258055" lvl="1">
              <a:lnSpc>
                <a:spcPts val="3609"/>
              </a:lnSpc>
              <a:buFont typeface="Arial"/>
              <a:buChar char="•"/>
            </a:pPr>
            <a:r>
              <a:rPr lang="en-US" sz="2390" spc="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 tools provide limited assistance, highlighting the need for more intuitive solutions.</a:t>
            </a:r>
          </a:p>
          <a:p>
            <a:pPr algn="just" marL="516110" indent="-258055" lvl="1">
              <a:lnSpc>
                <a:spcPts val="3609"/>
              </a:lnSpc>
              <a:buFont typeface="Arial"/>
              <a:buChar char="•"/>
            </a:pPr>
            <a:r>
              <a:rPr lang="en-US" sz="2390" spc="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Significant challenges in daily activities due to lack of effective recognition tools.</a:t>
            </a:r>
          </a:p>
          <a:p>
            <a:pPr algn="just" marL="516110" indent="-258055" lvl="1">
              <a:lnSpc>
                <a:spcPts val="3609"/>
              </a:lnSpc>
              <a:buFont typeface="Arial"/>
              <a:buChar char="•"/>
            </a:pPr>
            <a:r>
              <a:rPr lang="en-US" sz="2390" spc="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 solutions often lack real-time capabilities and intuitive user interfaces.</a:t>
            </a:r>
          </a:p>
          <a:p>
            <a:pPr algn="just" marL="516110" indent="-258055" lvl="1">
              <a:lnSpc>
                <a:spcPts val="3609"/>
              </a:lnSpc>
              <a:buFont typeface="Arial"/>
              <a:buChar char="•"/>
            </a:pPr>
            <a:r>
              <a:rPr lang="en-US" sz="2390" spc="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Objective: Develop an offline mobile application for real-time object, person, and place recognition.</a:t>
            </a:r>
          </a:p>
          <a:p>
            <a:pPr algn="just">
              <a:lnSpc>
                <a:spcPts val="360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48336"/>
            <a:ext cx="6790693" cy="1269747"/>
            <a:chOff x="0" y="0"/>
            <a:chExt cx="9054257" cy="16929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06470"/>
              <a:ext cx="3577094" cy="1899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711"/>
                </a:lnSpc>
                <a:spcBef>
                  <a:spcPct val="0"/>
                </a:spcBef>
              </a:pPr>
              <a:r>
                <a:rPr lang="en-US" b="true" sz="836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3136087" y="-247650"/>
              <a:ext cx="5918170" cy="1940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711"/>
                </a:lnSpc>
                <a:spcBef>
                  <a:spcPct val="0"/>
                </a:spcBef>
              </a:pPr>
              <a:r>
                <a:rPr lang="en-US" sz="836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Solution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188503" y="7417501"/>
            <a:ext cx="5738999" cy="2869499"/>
          </a:xfrm>
          <a:custGeom>
            <a:avLst/>
            <a:gdLst/>
            <a:ahLst/>
            <a:cxnLst/>
            <a:rect r="r" b="b" t="t" l="l"/>
            <a:pathLst>
              <a:path h="2869499" w="5738999">
                <a:moveTo>
                  <a:pt x="0" y="0"/>
                </a:moveTo>
                <a:lnTo>
                  <a:pt x="5738999" y="0"/>
                </a:lnTo>
                <a:lnTo>
                  <a:pt x="5738999" y="2869499"/>
                </a:lnTo>
                <a:lnTo>
                  <a:pt x="0" y="286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6595" y="7070595"/>
            <a:ext cx="1098211" cy="1098211"/>
          </a:xfrm>
          <a:custGeom>
            <a:avLst/>
            <a:gdLst/>
            <a:ahLst/>
            <a:cxnLst/>
            <a:rect r="r" b="b" t="t" l="l"/>
            <a:pathLst>
              <a:path h="1098211" w="1098211">
                <a:moveTo>
                  <a:pt x="0" y="0"/>
                </a:moveTo>
                <a:lnTo>
                  <a:pt x="1098211" y="0"/>
                </a:lnTo>
                <a:lnTo>
                  <a:pt x="1098211" y="1098211"/>
                </a:lnTo>
                <a:lnTo>
                  <a:pt x="0" y="1098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50496" y="-405300"/>
            <a:ext cx="1879004" cy="1434000"/>
            <a:chOff x="0" y="0"/>
            <a:chExt cx="494882" cy="3776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4882" cy="377679"/>
            </a:xfrm>
            <a:custGeom>
              <a:avLst/>
              <a:gdLst/>
              <a:ahLst/>
              <a:cxnLst/>
              <a:rect r="r" b="b" t="t" l="l"/>
              <a:pathLst>
                <a:path h="377679" w="494882">
                  <a:moveTo>
                    <a:pt x="103006" y="0"/>
                  </a:moveTo>
                  <a:lnTo>
                    <a:pt x="391876" y="0"/>
                  </a:lnTo>
                  <a:cubicBezTo>
                    <a:pt x="419195" y="0"/>
                    <a:pt x="445395" y="10852"/>
                    <a:pt x="464712" y="30170"/>
                  </a:cubicBezTo>
                  <a:cubicBezTo>
                    <a:pt x="484029" y="49487"/>
                    <a:pt x="494882" y="75687"/>
                    <a:pt x="494882" y="103006"/>
                  </a:cubicBezTo>
                  <a:lnTo>
                    <a:pt x="494882" y="274673"/>
                  </a:lnTo>
                  <a:cubicBezTo>
                    <a:pt x="494882" y="331562"/>
                    <a:pt x="448765" y="377679"/>
                    <a:pt x="391876" y="377679"/>
                  </a:cubicBezTo>
                  <a:lnTo>
                    <a:pt x="103006" y="377679"/>
                  </a:lnTo>
                  <a:cubicBezTo>
                    <a:pt x="75687" y="377679"/>
                    <a:pt x="49487" y="366827"/>
                    <a:pt x="30170" y="347509"/>
                  </a:cubicBezTo>
                  <a:cubicBezTo>
                    <a:pt x="10852" y="328192"/>
                    <a:pt x="0" y="301992"/>
                    <a:pt x="0" y="274673"/>
                  </a:cubicBezTo>
                  <a:lnTo>
                    <a:pt x="0" y="103006"/>
                  </a:lnTo>
                  <a:cubicBezTo>
                    <a:pt x="0" y="75687"/>
                    <a:pt x="10852" y="49487"/>
                    <a:pt x="30170" y="30170"/>
                  </a:cubicBezTo>
                  <a:cubicBezTo>
                    <a:pt x="49487" y="10852"/>
                    <a:pt x="75687" y="0"/>
                    <a:pt x="103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94882" cy="4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217721" y="1028700"/>
            <a:ext cx="4180995" cy="827281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2" r="0" b="-2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070881" y="3532601"/>
            <a:ext cx="2915550" cy="5768917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58" r="0" b="-158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28700" y="3246708"/>
            <a:ext cx="7754685" cy="296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6"/>
              </a:lnSpc>
            </a:pPr>
            <a:r>
              <a:rPr lang="en-US" b="true" sz="2600" spc="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Eye Can Do </a:t>
            </a:r>
            <a:r>
              <a:rPr lang="en-US" sz="2600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 an offline all-in-one assistive platform that empowers visually impaired users with tools for independence, real-time assistance, and community connection.</a:t>
            </a:r>
          </a:p>
          <a:p>
            <a:pPr algn="just">
              <a:lnSpc>
                <a:spcPts val="3926"/>
              </a:lnSpc>
            </a:pPr>
          </a:p>
          <a:p>
            <a:pPr algn="just">
              <a:lnSpc>
                <a:spcPts val="3926"/>
              </a:lnSpc>
            </a:pPr>
            <a:r>
              <a:rPr lang="en-US" sz="2600" spc="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Navigating the app through voice commands.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1171" y="5143500"/>
            <a:ext cx="6884791" cy="968582"/>
            <a:chOff x="0" y="0"/>
            <a:chExt cx="9179721" cy="129144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8100"/>
              <a:ext cx="1076166" cy="1076166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39799" y="0"/>
                    </a:moveTo>
                    <a:lnTo>
                      <a:pt x="573001" y="0"/>
                    </a:lnTo>
                    <a:cubicBezTo>
                      <a:pt x="705438" y="0"/>
                      <a:pt x="812800" y="107362"/>
                      <a:pt x="812800" y="239799"/>
                    </a:cubicBezTo>
                    <a:lnTo>
                      <a:pt x="812800" y="573001"/>
                    </a:lnTo>
                    <a:cubicBezTo>
                      <a:pt x="812800" y="705438"/>
                      <a:pt x="705438" y="812800"/>
                      <a:pt x="573001" y="812800"/>
                    </a:cubicBezTo>
                    <a:lnTo>
                      <a:pt x="239799" y="812800"/>
                    </a:lnTo>
                    <a:cubicBezTo>
                      <a:pt x="107362" y="812800"/>
                      <a:pt x="0" y="705438"/>
                      <a:pt x="0" y="573001"/>
                    </a:cubicBezTo>
                    <a:lnTo>
                      <a:pt x="0" y="239799"/>
                    </a:lnTo>
                    <a:cubicBezTo>
                      <a:pt x="0" y="107362"/>
                      <a:pt x="107362" y="0"/>
                      <a:pt x="23979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69995" y="296742"/>
              <a:ext cx="736175" cy="502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b="true" sz="2212">
                  <a:solidFill>
                    <a:srgbClr val="140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72765" y="-76200"/>
              <a:ext cx="7606956" cy="1367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3"/>
                </a:lnSpc>
              </a:pPr>
              <a:r>
                <a:rPr lang="en-US" b="true" sz="1745" spc="-2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User</a:t>
              </a:r>
              <a:r>
                <a:rPr lang="en-US" sz="1745" spc="-2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- The primary users are visually impaired individuals seeking to improve their independence and safety in daily activities.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51171" y="7143384"/>
            <a:ext cx="7264386" cy="968582"/>
            <a:chOff x="0" y="0"/>
            <a:chExt cx="9685847" cy="129144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38100"/>
              <a:ext cx="1076166" cy="107616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39799" y="0"/>
                    </a:moveTo>
                    <a:lnTo>
                      <a:pt x="573001" y="0"/>
                    </a:lnTo>
                    <a:cubicBezTo>
                      <a:pt x="705438" y="0"/>
                      <a:pt x="812800" y="107362"/>
                      <a:pt x="812800" y="239799"/>
                    </a:cubicBezTo>
                    <a:lnTo>
                      <a:pt x="812800" y="573001"/>
                    </a:lnTo>
                    <a:cubicBezTo>
                      <a:pt x="812800" y="705438"/>
                      <a:pt x="705438" y="812800"/>
                      <a:pt x="573001" y="812800"/>
                    </a:cubicBezTo>
                    <a:lnTo>
                      <a:pt x="239799" y="812800"/>
                    </a:lnTo>
                    <a:cubicBezTo>
                      <a:pt x="107362" y="812800"/>
                      <a:pt x="0" y="705438"/>
                      <a:pt x="0" y="573001"/>
                    </a:cubicBezTo>
                    <a:lnTo>
                      <a:pt x="0" y="239799"/>
                    </a:lnTo>
                    <a:cubicBezTo>
                      <a:pt x="0" y="107362"/>
                      <a:pt x="107362" y="0"/>
                      <a:pt x="23979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69995" y="296742"/>
              <a:ext cx="736175" cy="502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b="true" sz="2212">
                  <a:solidFill>
                    <a:srgbClr val="140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72765" y="-76200"/>
              <a:ext cx="8113082" cy="1367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3"/>
                </a:lnSpc>
              </a:pPr>
              <a:r>
                <a:rPr lang="en-US" sz="1745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Volunteer</a:t>
              </a:r>
              <a:r>
                <a:rPr lang="en-US" sz="174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- Secondary users could include caregivers or family members of visually impaired individuals who want to provide additional assistance.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0800000">
            <a:off x="13676486" y="8537679"/>
            <a:ext cx="5738999" cy="2869499"/>
          </a:xfrm>
          <a:custGeom>
            <a:avLst/>
            <a:gdLst/>
            <a:ahLst/>
            <a:cxnLst/>
            <a:rect r="r" b="b" t="t" l="l"/>
            <a:pathLst>
              <a:path h="2869499" w="5738999">
                <a:moveTo>
                  <a:pt x="0" y="0"/>
                </a:moveTo>
                <a:lnTo>
                  <a:pt x="5738999" y="0"/>
                </a:lnTo>
                <a:lnTo>
                  <a:pt x="5738999" y="2869499"/>
                </a:lnTo>
                <a:lnTo>
                  <a:pt x="0" y="286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45986" y="479594"/>
            <a:ext cx="1098211" cy="1098211"/>
          </a:xfrm>
          <a:custGeom>
            <a:avLst/>
            <a:gdLst/>
            <a:ahLst/>
            <a:cxnLst/>
            <a:rect r="r" b="b" t="t" l="l"/>
            <a:pathLst>
              <a:path h="1098211" w="1098211">
                <a:moveTo>
                  <a:pt x="0" y="0"/>
                </a:moveTo>
                <a:lnTo>
                  <a:pt x="1098211" y="0"/>
                </a:lnTo>
                <a:lnTo>
                  <a:pt x="1098211" y="1098212"/>
                </a:lnTo>
                <a:lnTo>
                  <a:pt x="0" y="1098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550496" y="-405300"/>
            <a:ext cx="1879004" cy="1434000"/>
            <a:chOff x="0" y="0"/>
            <a:chExt cx="494882" cy="3776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4882" cy="377679"/>
            </a:xfrm>
            <a:custGeom>
              <a:avLst/>
              <a:gdLst/>
              <a:ahLst/>
              <a:cxnLst/>
              <a:rect r="r" b="b" t="t" l="l"/>
              <a:pathLst>
                <a:path h="377679" w="494882">
                  <a:moveTo>
                    <a:pt x="103006" y="0"/>
                  </a:moveTo>
                  <a:lnTo>
                    <a:pt x="391876" y="0"/>
                  </a:lnTo>
                  <a:cubicBezTo>
                    <a:pt x="419195" y="0"/>
                    <a:pt x="445395" y="10852"/>
                    <a:pt x="464712" y="30170"/>
                  </a:cubicBezTo>
                  <a:cubicBezTo>
                    <a:pt x="484029" y="49487"/>
                    <a:pt x="494882" y="75687"/>
                    <a:pt x="494882" y="103006"/>
                  </a:cubicBezTo>
                  <a:lnTo>
                    <a:pt x="494882" y="274673"/>
                  </a:lnTo>
                  <a:cubicBezTo>
                    <a:pt x="494882" y="331562"/>
                    <a:pt x="448765" y="377679"/>
                    <a:pt x="391876" y="377679"/>
                  </a:cubicBezTo>
                  <a:lnTo>
                    <a:pt x="103006" y="377679"/>
                  </a:lnTo>
                  <a:cubicBezTo>
                    <a:pt x="75687" y="377679"/>
                    <a:pt x="49487" y="366827"/>
                    <a:pt x="30170" y="347509"/>
                  </a:cubicBezTo>
                  <a:cubicBezTo>
                    <a:pt x="10852" y="328192"/>
                    <a:pt x="0" y="301992"/>
                    <a:pt x="0" y="274673"/>
                  </a:cubicBezTo>
                  <a:lnTo>
                    <a:pt x="0" y="103006"/>
                  </a:lnTo>
                  <a:cubicBezTo>
                    <a:pt x="0" y="75687"/>
                    <a:pt x="10852" y="49487"/>
                    <a:pt x="30170" y="30170"/>
                  </a:cubicBezTo>
                  <a:cubicBezTo>
                    <a:pt x="49487" y="10852"/>
                    <a:pt x="75687" y="0"/>
                    <a:pt x="1030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94882" cy="4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794075" y="1418790"/>
            <a:ext cx="5465225" cy="7827797"/>
          </a:xfrm>
          <a:custGeom>
            <a:avLst/>
            <a:gdLst/>
            <a:ahLst/>
            <a:cxnLst/>
            <a:rect r="r" b="b" t="t" l="l"/>
            <a:pathLst>
              <a:path h="7827797" w="5465225">
                <a:moveTo>
                  <a:pt x="0" y="0"/>
                </a:moveTo>
                <a:lnTo>
                  <a:pt x="5465225" y="0"/>
                </a:lnTo>
                <a:lnTo>
                  <a:pt x="5465225" y="7827797"/>
                </a:lnTo>
                <a:lnTo>
                  <a:pt x="0" y="7827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79554" y="1171140"/>
            <a:ext cx="7859476" cy="293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11"/>
              </a:lnSpc>
              <a:spcBef>
                <a:spcPct val="0"/>
              </a:spcBef>
            </a:pPr>
            <a:r>
              <a:rPr lang="en-US" b="true" sz="836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Who can use this?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6813" y="8199899"/>
            <a:ext cx="1066005" cy="1058401"/>
            <a:chOff x="0" y="0"/>
            <a:chExt cx="289003" cy="286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07289" y="1340827"/>
            <a:ext cx="2489558" cy="1643422"/>
            <a:chOff x="0" y="0"/>
            <a:chExt cx="655686" cy="4328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5686" cy="432835"/>
            </a:xfrm>
            <a:custGeom>
              <a:avLst/>
              <a:gdLst/>
              <a:ahLst/>
              <a:cxnLst/>
              <a:rect r="r" b="b" t="t" l="l"/>
              <a:pathLst>
                <a:path h="432835" w="655686">
                  <a:moveTo>
                    <a:pt x="77744" y="0"/>
                  </a:moveTo>
                  <a:lnTo>
                    <a:pt x="577942" y="0"/>
                  </a:lnTo>
                  <a:cubicBezTo>
                    <a:pt x="620879" y="0"/>
                    <a:pt x="655686" y="34807"/>
                    <a:pt x="655686" y="77744"/>
                  </a:cubicBezTo>
                  <a:lnTo>
                    <a:pt x="655686" y="355091"/>
                  </a:lnTo>
                  <a:cubicBezTo>
                    <a:pt x="655686" y="375710"/>
                    <a:pt x="647495" y="395485"/>
                    <a:pt x="632915" y="410065"/>
                  </a:cubicBezTo>
                  <a:cubicBezTo>
                    <a:pt x="618336" y="424644"/>
                    <a:pt x="598561" y="432835"/>
                    <a:pt x="577942" y="432835"/>
                  </a:cubicBezTo>
                  <a:lnTo>
                    <a:pt x="77744" y="432835"/>
                  </a:lnTo>
                  <a:cubicBezTo>
                    <a:pt x="57125" y="432835"/>
                    <a:pt x="37350" y="424644"/>
                    <a:pt x="22771" y="410065"/>
                  </a:cubicBezTo>
                  <a:cubicBezTo>
                    <a:pt x="8191" y="395485"/>
                    <a:pt x="0" y="375710"/>
                    <a:pt x="0" y="355091"/>
                  </a:cubicBezTo>
                  <a:lnTo>
                    <a:pt x="0" y="77744"/>
                  </a:lnTo>
                  <a:cubicBezTo>
                    <a:pt x="0" y="57125"/>
                    <a:pt x="8191" y="37350"/>
                    <a:pt x="22771" y="22771"/>
                  </a:cubicBezTo>
                  <a:cubicBezTo>
                    <a:pt x="37350" y="8191"/>
                    <a:pt x="57125" y="0"/>
                    <a:pt x="77744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55686" cy="48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52126" y="3793705"/>
            <a:ext cx="807124" cy="8071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52126" y="5438562"/>
            <a:ext cx="807124" cy="8071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052126" y="7011314"/>
            <a:ext cx="807124" cy="8071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6622233" y="9026117"/>
            <a:ext cx="2521767" cy="1260883"/>
          </a:xfrm>
          <a:custGeom>
            <a:avLst/>
            <a:gdLst/>
            <a:ahLst/>
            <a:cxnLst/>
            <a:rect r="r" b="b" t="t" l="l"/>
            <a:pathLst>
              <a:path h="1260883" w="2521767">
                <a:moveTo>
                  <a:pt x="0" y="0"/>
                </a:moveTo>
                <a:lnTo>
                  <a:pt x="2521767" y="0"/>
                </a:lnTo>
                <a:lnTo>
                  <a:pt x="2521767" y="1260883"/>
                </a:lnTo>
                <a:lnTo>
                  <a:pt x="0" y="1260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93918" y="8797972"/>
            <a:ext cx="627320" cy="627320"/>
          </a:xfrm>
          <a:custGeom>
            <a:avLst/>
            <a:gdLst/>
            <a:ahLst/>
            <a:cxnLst/>
            <a:rect r="r" b="b" t="t" l="l"/>
            <a:pathLst>
              <a:path h="627320" w="627320">
                <a:moveTo>
                  <a:pt x="0" y="0"/>
                </a:moveTo>
                <a:lnTo>
                  <a:pt x="627320" y="0"/>
                </a:lnTo>
                <a:lnTo>
                  <a:pt x="627320" y="627320"/>
                </a:lnTo>
                <a:lnTo>
                  <a:pt x="0" y="627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712804" y="641236"/>
            <a:ext cx="4128380" cy="9004527"/>
            <a:chOff x="0" y="0"/>
            <a:chExt cx="11432745" cy="249362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32745" cy="24936287"/>
            </a:xfrm>
            <a:custGeom>
              <a:avLst/>
              <a:gdLst/>
              <a:ahLst/>
              <a:cxnLst/>
              <a:rect r="r" b="b" t="t" l="l"/>
              <a:pathLst>
                <a:path h="24936287" w="11432745">
                  <a:moveTo>
                    <a:pt x="11432745" y="417693"/>
                  </a:moveTo>
                  <a:lnTo>
                    <a:pt x="11432745" y="24518595"/>
                  </a:lnTo>
                  <a:cubicBezTo>
                    <a:pt x="11432745" y="24749371"/>
                    <a:pt x="11310055" y="24936287"/>
                    <a:pt x="11158579" y="24936287"/>
                  </a:cubicBezTo>
                  <a:lnTo>
                    <a:pt x="274167" y="24936287"/>
                  </a:lnTo>
                  <a:cubicBezTo>
                    <a:pt x="122690" y="24936287"/>
                    <a:pt x="0" y="24749371"/>
                    <a:pt x="0" y="24518595"/>
                  </a:cubicBezTo>
                  <a:lnTo>
                    <a:pt x="0" y="417693"/>
                  </a:lnTo>
                  <a:cubicBezTo>
                    <a:pt x="0" y="186918"/>
                    <a:pt x="122690" y="0"/>
                    <a:pt x="274167" y="0"/>
                  </a:cubicBezTo>
                  <a:lnTo>
                    <a:pt x="11158579" y="0"/>
                  </a:lnTo>
                  <a:cubicBezTo>
                    <a:pt x="11310055" y="0"/>
                    <a:pt x="11432745" y="186918"/>
                    <a:pt x="11432745" y="417693"/>
                  </a:cubicBezTo>
                  <a:close/>
                </a:path>
              </a:pathLst>
            </a:custGeom>
            <a:blipFill>
              <a:blip r:embed="rId8"/>
              <a:stretch>
                <a:fillRect l="-438" t="0" r="-438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560115" y="819150"/>
            <a:ext cx="9885897" cy="13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b="true" sz="7485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Indoor Mode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79623" y="3973399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31700" y="3688930"/>
            <a:ext cx="5439501" cy="104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1400FF"/>
                </a:solidFill>
                <a:latin typeface="Poppins"/>
                <a:ea typeface="Poppins"/>
                <a:cs typeface="Poppins"/>
                <a:sym typeface="Poppins"/>
              </a:rPr>
              <a:t>Helps the user to recognize nearby people by  face recognition model trained on custom dataset from scratch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79623" y="5618256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31700" y="5333787"/>
            <a:ext cx="5439501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1400FF"/>
                </a:solidFill>
                <a:latin typeface="Poppins"/>
                <a:ea typeface="Poppins"/>
                <a:cs typeface="Poppins"/>
                <a:sym typeface="Poppins"/>
              </a:rPr>
              <a:t>Less Inference Time &lt; 0.6 sec</a:t>
            </a:r>
          </a:p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1400FF"/>
                </a:solidFill>
                <a:latin typeface="Poppins"/>
                <a:ea typeface="Poppins"/>
                <a:cs typeface="Poppins"/>
                <a:sym typeface="Poppins"/>
              </a:rPr>
              <a:t>Without any pre-training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79623" y="7191008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31700" y="6906539"/>
            <a:ext cx="5439501" cy="104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1400FF"/>
                </a:solidFill>
                <a:latin typeface="Poppins"/>
                <a:ea typeface="Poppins"/>
                <a:cs typeface="Poppins"/>
                <a:sym typeface="Poppins"/>
              </a:rPr>
              <a:t>Face Recognition library is used to create embeddings and K Nearest Neighbours is used for face recognition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50590" y="2068684"/>
            <a:ext cx="9885897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Face Recognition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6813" y="8199899"/>
            <a:ext cx="1066005" cy="1058401"/>
            <a:chOff x="0" y="0"/>
            <a:chExt cx="289003" cy="286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9144000" y="5057413"/>
            <a:ext cx="11109936" cy="5554968"/>
          </a:xfrm>
          <a:custGeom>
            <a:avLst/>
            <a:gdLst/>
            <a:ahLst/>
            <a:cxnLst/>
            <a:rect r="r" b="b" t="t" l="l"/>
            <a:pathLst>
              <a:path h="5554968" w="11109936">
                <a:moveTo>
                  <a:pt x="0" y="0"/>
                </a:moveTo>
                <a:lnTo>
                  <a:pt x="11109936" y="0"/>
                </a:lnTo>
                <a:lnTo>
                  <a:pt x="11109936" y="5554967"/>
                </a:lnTo>
                <a:lnTo>
                  <a:pt x="0" y="5554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73464" y="4453352"/>
            <a:ext cx="2023845" cy="2023845"/>
          </a:xfrm>
          <a:custGeom>
            <a:avLst/>
            <a:gdLst/>
            <a:ahLst/>
            <a:cxnLst/>
            <a:rect r="r" b="b" t="t" l="l"/>
            <a:pathLst>
              <a:path h="2023845" w="2023845">
                <a:moveTo>
                  <a:pt x="0" y="0"/>
                </a:moveTo>
                <a:lnTo>
                  <a:pt x="2023846" y="0"/>
                </a:lnTo>
                <a:lnTo>
                  <a:pt x="2023846" y="2023846"/>
                </a:lnTo>
                <a:lnTo>
                  <a:pt x="0" y="2023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02523" y="5007318"/>
            <a:ext cx="5850999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 uses YOLO v3 for fast and accurate real time object recognition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2523" y="3632925"/>
            <a:ext cx="5850999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Scene Awareness:  Helps visually impaired people to understand their surroundings by identifying objects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02523" y="7776110"/>
            <a:ext cx="5850999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YOLO v3 is lightweight  and suitable for seamless integration in mobile applications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2523" y="6149836"/>
            <a:ext cx="5850999" cy="104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Presentations are communication tools that can be used as demonstrations, lectures, speeches, reports, and more.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19150"/>
            <a:ext cx="9885897" cy="13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b="true" sz="74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Outdoor Mode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92348"/>
            <a:ext cx="9885897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Object Recognition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303800" y="630846"/>
            <a:ext cx="3955500" cy="8627454"/>
            <a:chOff x="0" y="0"/>
            <a:chExt cx="11432745" cy="249362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32745" cy="24936287"/>
            </a:xfrm>
            <a:custGeom>
              <a:avLst/>
              <a:gdLst/>
              <a:ahLst/>
              <a:cxnLst/>
              <a:rect r="r" b="b" t="t" l="l"/>
              <a:pathLst>
                <a:path h="24936287" w="11432745">
                  <a:moveTo>
                    <a:pt x="11432745" y="417693"/>
                  </a:moveTo>
                  <a:lnTo>
                    <a:pt x="11432745" y="24518595"/>
                  </a:lnTo>
                  <a:cubicBezTo>
                    <a:pt x="11432745" y="24749371"/>
                    <a:pt x="11310055" y="24936287"/>
                    <a:pt x="11158579" y="24936287"/>
                  </a:cubicBezTo>
                  <a:lnTo>
                    <a:pt x="274167" y="24936287"/>
                  </a:lnTo>
                  <a:cubicBezTo>
                    <a:pt x="122690" y="24936287"/>
                    <a:pt x="0" y="24749371"/>
                    <a:pt x="0" y="24518595"/>
                  </a:cubicBezTo>
                  <a:lnTo>
                    <a:pt x="0" y="417693"/>
                  </a:lnTo>
                  <a:cubicBezTo>
                    <a:pt x="0" y="186918"/>
                    <a:pt x="122690" y="0"/>
                    <a:pt x="274167" y="0"/>
                  </a:cubicBezTo>
                  <a:lnTo>
                    <a:pt x="11158579" y="0"/>
                  </a:lnTo>
                  <a:cubicBezTo>
                    <a:pt x="11310055" y="0"/>
                    <a:pt x="11432745" y="186918"/>
                    <a:pt x="11432745" y="417693"/>
                  </a:cubicBezTo>
                  <a:close/>
                </a:path>
              </a:pathLst>
            </a:custGeom>
            <a:blipFill>
              <a:blip r:embed="rId8"/>
              <a:stretch>
                <a:fillRect l="-302" t="0" r="-30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00" y="3613642"/>
            <a:ext cx="807124" cy="8071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6240407"/>
            <a:ext cx="807124" cy="80712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4919839"/>
            <a:ext cx="807124" cy="8071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56197" y="3792884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6197" y="5124732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6197" y="6419649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7714281"/>
            <a:ext cx="807124" cy="80712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56197" y="7893524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6813" y="8199899"/>
            <a:ext cx="1066005" cy="1058401"/>
            <a:chOff x="0" y="0"/>
            <a:chExt cx="289003" cy="286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07289" y="1340827"/>
            <a:ext cx="2489558" cy="1643422"/>
            <a:chOff x="0" y="0"/>
            <a:chExt cx="655686" cy="4328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5686" cy="432835"/>
            </a:xfrm>
            <a:custGeom>
              <a:avLst/>
              <a:gdLst/>
              <a:ahLst/>
              <a:cxnLst/>
              <a:rect r="r" b="b" t="t" l="l"/>
              <a:pathLst>
                <a:path h="432835" w="655686">
                  <a:moveTo>
                    <a:pt x="77744" y="0"/>
                  </a:moveTo>
                  <a:lnTo>
                    <a:pt x="577942" y="0"/>
                  </a:lnTo>
                  <a:cubicBezTo>
                    <a:pt x="620879" y="0"/>
                    <a:pt x="655686" y="34807"/>
                    <a:pt x="655686" y="77744"/>
                  </a:cubicBezTo>
                  <a:lnTo>
                    <a:pt x="655686" y="355091"/>
                  </a:lnTo>
                  <a:cubicBezTo>
                    <a:pt x="655686" y="375710"/>
                    <a:pt x="647495" y="395485"/>
                    <a:pt x="632915" y="410065"/>
                  </a:cubicBezTo>
                  <a:cubicBezTo>
                    <a:pt x="618336" y="424644"/>
                    <a:pt x="598561" y="432835"/>
                    <a:pt x="577942" y="432835"/>
                  </a:cubicBezTo>
                  <a:lnTo>
                    <a:pt x="77744" y="432835"/>
                  </a:lnTo>
                  <a:cubicBezTo>
                    <a:pt x="57125" y="432835"/>
                    <a:pt x="37350" y="424644"/>
                    <a:pt x="22771" y="410065"/>
                  </a:cubicBezTo>
                  <a:cubicBezTo>
                    <a:pt x="8191" y="395485"/>
                    <a:pt x="0" y="375710"/>
                    <a:pt x="0" y="355091"/>
                  </a:cubicBezTo>
                  <a:lnTo>
                    <a:pt x="0" y="77744"/>
                  </a:lnTo>
                  <a:cubicBezTo>
                    <a:pt x="0" y="57125"/>
                    <a:pt x="8191" y="37350"/>
                    <a:pt x="22771" y="22771"/>
                  </a:cubicBezTo>
                  <a:cubicBezTo>
                    <a:pt x="37350" y="8191"/>
                    <a:pt x="57125" y="0"/>
                    <a:pt x="77744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55686" cy="48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52126" y="3793705"/>
            <a:ext cx="807124" cy="8071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52126" y="5438562"/>
            <a:ext cx="807124" cy="8071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0A7B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0800000">
            <a:off x="6622233" y="9026117"/>
            <a:ext cx="2521767" cy="1260883"/>
          </a:xfrm>
          <a:custGeom>
            <a:avLst/>
            <a:gdLst/>
            <a:ahLst/>
            <a:cxnLst/>
            <a:rect r="r" b="b" t="t" l="l"/>
            <a:pathLst>
              <a:path h="1260883" w="2521767">
                <a:moveTo>
                  <a:pt x="0" y="0"/>
                </a:moveTo>
                <a:lnTo>
                  <a:pt x="2521767" y="0"/>
                </a:lnTo>
                <a:lnTo>
                  <a:pt x="2521767" y="1260883"/>
                </a:lnTo>
                <a:lnTo>
                  <a:pt x="0" y="1260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93918" y="8797972"/>
            <a:ext cx="627320" cy="627320"/>
          </a:xfrm>
          <a:custGeom>
            <a:avLst/>
            <a:gdLst/>
            <a:ahLst/>
            <a:cxnLst/>
            <a:rect r="r" b="b" t="t" l="l"/>
            <a:pathLst>
              <a:path h="627320" w="627320">
                <a:moveTo>
                  <a:pt x="0" y="0"/>
                </a:moveTo>
                <a:lnTo>
                  <a:pt x="627320" y="0"/>
                </a:lnTo>
                <a:lnTo>
                  <a:pt x="627320" y="627320"/>
                </a:lnTo>
                <a:lnTo>
                  <a:pt x="0" y="627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23170" y="841752"/>
            <a:ext cx="4560888" cy="8184365"/>
            <a:chOff x="0" y="0"/>
            <a:chExt cx="12630494" cy="226650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30493" cy="22665007"/>
            </a:xfrm>
            <a:custGeom>
              <a:avLst/>
              <a:gdLst/>
              <a:ahLst/>
              <a:cxnLst/>
              <a:rect r="r" b="b" t="t" l="l"/>
              <a:pathLst>
                <a:path h="22665007" w="12630493">
                  <a:moveTo>
                    <a:pt x="12630493" y="379648"/>
                  </a:moveTo>
                  <a:lnTo>
                    <a:pt x="12630493" y="22285359"/>
                  </a:lnTo>
                  <a:cubicBezTo>
                    <a:pt x="12630493" y="22495115"/>
                    <a:pt x="12494951" y="22665007"/>
                    <a:pt x="12327604" y="22665007"/>
                  </a:cubicBezTo>
                  <a:lnTo>
                    <a:pt x="302890" y="22665007"/>
                  </a:lnTo>
                  <a:cubicBezTo>
                    <a:pt x="135543" y="22665007"/>
                    <a:pt x="0" y="22495115"/>
                    <a:pt x="0" y="22285359"/>
                  </a:cubicBezTo>
                  <a:lnTo>
                    <a:pt x="0" y="379648"/>
                  </a:lnTo>
                  <a:cubicBezTo>
                    <a:pt x="0" y="169893"/>
                    <a:pt x="135543" y="0"/>
                    <a:pt x="302890" y="0"/>
                  </a:cubicBezTo>
                  <a:lnTo>
                    <a:pt x="12327604" y="0"/>
                  </a:lnTo>
                  <a:cubicBezTo>
                    <a:pt x="12494951" y="0"/>
                    <a:pt x="12630493" y="169893"/>
                    <a:pt x="12630493" y="379648"/>
                  </a:cubicBezTo>
                  <a:close/>
                </a:path>
              </a:pathLst>
            </a:custGeom>
            <a:blipFill>
              <a:blip r:embed="rId8"/>
              <a:stretch>
                <a:fillRect l="-469" t="0" r="-469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179623" y="7191008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014026" y="7179137"/>
            <a:ext cx="8350460" cy="2321047"/>
            <a:chOff x="0" y="0"/>
            <a:chExt cx="9510535" cy="26434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510536" cy="2643495"/>
            </a:xfrm>
            <a:custGeom>
              <a:avLst/>
              <a:gdLst/>
              <a:ahLst/>
              <a:cxnLst/>
              <a:rect r="r" b="b" t="t" l="l"/>
              <a:pathLst>
                <a:path h="2643495" w="9510536">
                  <a:moveTo>
                    <a:pt x="0" y="0"/>
                  </a:moveTo>
                  <a:lnTo>
                    <a:pt x="9510536" y="0"/>
                  </a:lnTo>
                  <a:lnTo>
                    <a:pt x="9510536" y="2643495"/>
                  </a:lnTo>
                  <a:lnTo>
                    <a:pt x="0" y="2643495"/>
                  </a:lnTo>
                  <a:close/>
                </a:path>
              </a:pathLst>
            </a:custGeom>
            <a:blipFill>
              <a:blip r:embed="rId9"/>
              <a:stretch>
                <a:fillRect l="-81" t="0" r="-81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560115" y="819150"/>
            <a:ext cx="9885897" cy="13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b="true" sz="7485">
                <a:solidFill>
                  <a:srgbClr val="0A7BFF"/>
                </a:solidFill>
                <a:latin typeface="Poppins Bold"/>
                <a:ea typeface="Poppins Bold"/>
                <a:cs typeface="Poppins Bold"/>
                <a:sym typeface="Poppins Bold"/>
              </a:rPr>
              <a:t>Street Mode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79623" y="3973399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31700" y="3637227"/>
            <a:ext cx="5915113" cy="104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1400FF"/>
                </a:solidFill>
                <a:latin typeface="Poppins"/>
                <a:ea typeface="Poppins"/>
                <a:cs typeface="Poppins"/>
                <a:sym typeface="Poppins"/>
              </a:rPr>
              <a:t>Helps the user to detect any obstacles on the way and gives information about the direction and distance of obstacle i.e.- left, right and center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79623" y="5618256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31700" y="5458297"/>
            <a:ext cx="5439501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1400FF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en-US" sz="1745" b="true">
                <a:solidFill>
                  <a:srgbClr val="1400FF"/>
                </a:solidFill>
                <a:latin typeface="Poppins Bold"/>
                <a:ea typeface="Poppins Bold"/>
                <a:cs typeface="Poppins Bold"/>
                <a:sym typeface="Poppins Bold"/>
              </a:rPr>
              <a:t>Depth Anything</a:t>
            </a:r>
            <a:r>
              <a:rPr lang="en-US" sz="1745">
                <a:solidFill>
                  <a:srgbClr val="1400FF"/>
                </a:solidFill>
                <a:latin typeface="Poppins"/>
                <a:ea typeface="Poppins"/>
                <a:cs typeface="Poppins"/>
                <a:sym typeface="Poppins"/>
              </a:rPr>
              <a:t> model for relative depth estimation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50590" y="2068684"/>
            <a:ext cx="9885897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Depth Estimation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3918" y="8797972"/>
            <a:ext cx="627320" cy="627320"/>
          </a:xfrm>
          <a:custGeom>
            <a:avLst/>
            <a:gdLst/>
            <a:ahLst/>
            <a:cxnLst/>
            <a:rect r="r" b="b" t="t" l="l"/>
            <a:pathLst>
              <a:path h="627320" w="627320">
                <a:moveTo>
                  <a:pt x="0" y="0"/>
                </a:moveTo>
                <a:lnTo>
                  <a:pt x="627320" y="0"/>
                </a:lnTo>
                <a:lnTo>
                  <a:pt x="627320" y="627320"/>
                </a:lnTo>
                <a:lnTo>
                  <a:pt x="0" y="62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-209550"/>
            <a:ext cx="16943107" cy="13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sz="7485">
                <a:solidFill>
                  <a:srgbClr val="0A7BFF"/>
                </a:solidFill>
                <a:latin typeface="Poppins"/>
                <a:ea typeface="Poppins"/>
                <a:cs typeface="Poppins"/>
                <a:sym typeface="Poppins"/>
              </a:rPr>
              <a:t>Point cloud for distance estimation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294243" y="1540638"/>
            <a:ext cx="4560888" cy="8184365"/>
            <a:chOff x="0" y="0"/>
            <a:chExt cx="12630494" cy="226650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30493" cy="22665007"/>
            </a:xfrm>
            <a:custGeom>
              <a:avLst/>
              <a:gdLst/>
              <a:ahLst/>
              <a:cxnLst/>
              <a:rect r="r" b="b" t="t" l="l"/>
              <a:pathLst>
                <a:path h="22665007" w="12630493">
                  <a:moveTo>
                    <a:pt x="12630493" y="379648"/>
                  </a:moveTo>
                  <a:lnTo>
                    <a:pt x="12630493" y="22285359"/>
                  </a:lnTo>
                  <a:cubicBezTo>
                    <a:pt x="12630493" y="22495115"/>
                    <a:pt x="12494951" y="22665007"/>
                    <a:pt x="12327604" y="22665007"/>
                  </a:cubicBezTo>
                  <a:lnTo>
                    <a:pt x="302890" y="22665007"/>
                  </a:lnTo>
                  <a:cubicBezTo>
                    <a:pt x="135543" y="22665007"/>
                    <a:pt x="0" y="22495115"/>
                    <a:pt x="0" y="22285359"/>
                  </a:cubicBezTo>
                  <a:lnTo>
                    <a:pt x="0" y="379648"/>
                  </a:lnTo>
                  <a:cubicBezTo>
                    <a:pt x="0" y="169893"/>
                    <a:pt x="135543" y="0"/>
                    <a:pt x="302890" y="0"/>
                  </a:cubicBezTo>
                  <a:lnTo>
                    <a:pt x="12327604" y="0"/>
                  </a:lnTo>
                  <a:cubicBezTo>
                    <a:pt x="12494951" y="0"/>
                    <a:pt x="12630493" y="169893"/>
                    <a:pt x="12630493" y="379648"/>
                  </a:cubicBezTo>
                  <a:close/>
                </a:path>
              </a:pathLst>
            </a:custGeom>
            <a:blipFill>
              <a:blip r:embed="rId6"/>
              <a:stretch>
                <a:fillRect l="-469" t="0" r="-469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7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6813" y="8199899"/>
            <a:ext cx="1066005" cy="1058401"/>
            <a:chOff x="0" y="0"/>
            <a:chExt cx="289003" cy="286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511822" y="8483953"/>
            <a:ext cx="362818" cy="490294"/>
          </a:xfrm>
          <a:custGeom>
            <a:avLst/>
            <a:gdLst/>
            <a:ahLst/>
            <a:cxnLst/>
            <a:rect r="r" b="b" t="t" l="l"/>
            <a:pathLst>
              <a:path h="490294" w="362818">
                <a:moveTo>
                  <a:pt x="0" y="0"/>
                </a:moveTo>
                <a:lnTo>
                  <a:pt x="362818" y="0"/>
                </a:lnTo>
                <a:lnTo>
                  <a:pt x="362818" y="490294"/>
                </a:lnTo>
                <a:lnTo>
                  <a:pt x="0" y="490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9144000" y="5057413"/>
            <a:ext cx="11109936" cy="5554968"/>
          </a:xfrm>
          <a:custGeom>
            <a:avLst/>
            <a:gdLst/>
            <a:ahLst/>
            <a:cxnLst/>
            <a:rect r="r" b="b" t="t" l="l"/>
            <a:pathLst>
              <a:path h="5554968" w="11109936">
                <a:moveTo>
                  <a:pt x="0" y="0"/>
                </a:moveTo>
                <a:lnTo>
                  <a:pt x="11109936" y="0"/>
                </a:lnTo>
                <a:lnTo>
                  <a:pt x="11109936" y="5554967"/>
                </a:lnTo>
                <a:lnTo>
                  <a:pt x="0" y="5554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73464" y="4453352"/>
            <a:ext cx="2023845" cy="2023845"/>
          </a:xfrm>
          <a:custGeom>
            <a:avLst/>
            <a:gdLst/>
            <a:ahLst/>
            <a:cxnLst/>
            <a:rect r="r" b="b" t="t" l="l"/>
            <a:pathLst>
              <a:path h="2023845" w="2023845">
                <a:moveTo>
                  <a:pt x="0" y="0"/>
                </a:moveTo>
                <a:lnTo>
                  <a:pt x="2023846" y="0"/>
                </a:lnTo>
                <a:lnTo>
                  <a:pt x="2023846" y="2023846"/>
                </a:lnTo>
                <a:lnTo>
                  <a:pt x="0" y="2023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19150"/>
            <a:ext cx="13966537" cy="13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0"/>
              </a:lnSpc>
              <a:spcBef>
                <a:spcPct val="0"/>
              </a:spcBef>
            </a:pPr>
            <a:r>
              <a:rPr lang="en-US" b="true" sz="74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Voice Navigation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303800" y="747318"/>
            <a:ext cx="3955500" cy="8627454"/>
            <a:chOff x="0" y="0"/>
            <a:chExt cx="11432745" cy="249362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32745" cy="24936287"/>
            </a:xfrm>
            <a:custGeom>
              <a:avLst/>
              <a:gdLst/>
              <a:ahLst/>
              <a:cxnLst/>
              <a:rect r="r" b="b" t="t" l="l"/>
              <a:pathLst>
                <a:path h="24936287" w="11432745">
                  <a:moveTo>
                    <a:pt x="11432745" y="417693"/>
                  </a:moveTo>
                  <a:lnTo>
                    <a:pt x="11432745" y="24518595"/>
                  </a:lnTo>
                  <a:cubicBezTo>
                    <a:pt x="11432745" y="24749371"/>
                    <a:pt x="11310055" y="24936287"/>
                    <a:pt x="11158579" y="24936287"/>
                  </a:cubicBezTo>
                  <a:lnTo>
                    <a:pt x="274167" y="24936287"/>
                  </a:lnTo>
                  <a:cubicBezTo>
                    <a:pt x="122690" y="24936287"/>
                    <a:pt x="0" y="24749371"/>
                    <a:pt x="0" y="24518595"/>
                  </a:cubicBezTo>
                  <a:lnTo>
                    <a:pt x="0" y="417693"/>
                  </a:lnTo>
                  <a:cubicBezTo>
                    <a:pt x="0" y="186918"/>
                    <a:pt x="122690" y="0"/>
                    <a:pt x="274167" y="0"/>
                  </a:cubicBezTo>
                  <a:lnTo>
                    <a:pt x="11158579" y="0"/>
                  </a:lnTo>
                  <a:cubicBezTo>
                    <a:pt x="11310055" y="0"/>
                    <a:pt x="11432745" y="186918"/>
                    <a:pt x="11432745" y="417693"/>
                  </a:cubicBezTo>
                  <a:close/>
                </a:path>
              </a:pathLst>
            </a:custGeom>
            <a:blipFill>
              <a:blip r:embed="rId8"/>
              <a:stretch>
                <a:fillRect l="-302" t="0" r="-30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4253920"/>
            <a:ext cx="807124" cy="8071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880685"/>
            <a:ext cx="807124" cy="8071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560117"/>
            <a:ext cx="807124" cy="8071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9799" y="0"/>
                  </a:moveTo>
                  <a:lnTo>
                    <a:pt x="573001" y="0"/>
                  </a:lnTo>
                  <a:cubicBezTo>
                    <a:pt x="705438" y="0"/>
                    <a:pt x="812800" y="107362"/>
                    <a:pt x="812800" y="239799"/>
                  </a:cubicBezTo>
                  <a:lnTo>
                    <a:pt x="812800" y="573001"/>
                  </a:lnTo>
                  <a:cubicBezTo>
                    <a:pt x="812800" y="705438"/>
                    <a:pt x="705438" y="812800"/>
                    <a:pt x="573001" y="812800"/>
                  </a:cubicBezTo>
                  <a:lnTo>
                    <a:pt x="239799" y="812800"/>
                  </a:lnTo>
                  <a:cubicBezTo>
                    <a:pt x="107362" y="812800"/>
                    <a:pt x="0" y="705438"/>
                    <a:pt x="0" y="573001"/>
                  </a:cubicBezTo>
                  <a:lnTo>
                    <a:pt x="0" y="239799"/>
                  </a:lnTo>
                  <a:cubicBezTo>
                    <a:pt x="0" y="107362"/>
                    <a:pt x="107362" y="0"/>
                    <a:pt x="2397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102523" y="5647597"/>
            <a:ext cx="7041477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Activate key features like object recognition, facial recognition, and obstacle estimation with simple voice prompts.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02523" y="4273204"/>
            <a:ext cx="7041477" cy="6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Seamless App Control: </a:t>
            </a: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 can fully control the app using voice commands, eliminating the need for manual input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02523" y="6790114"/>
            <a:ext cx="6894884" cy="104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17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app provides real-time feedback and confirmation of user actions via voice, ensuring smooth interaction and navigation.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992348"/>
            <a:ext cx="9885897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Hands-Free Accessibility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6197" y="4433163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6197" y="5765010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6197" y="7059928"/>
            <a:ext cx="552131" cy="3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DAGT2tPyIiE</dc:identifier>
  <dcterms:modified xsi:type="dcterms:W3CDTF">2011-08-01T06:04:30Z</dcterms:modified>
  <cp:revision>1</cp:revision>
  <dc:title>Blue and White Modern Pitch Deck Presentation</dc:title>
</cp:coreProperties>
</file>